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omments/comment1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sldIdLst>
    <p:sldId id="267" r:id="rId2"/>
    <p:sldId id="275" r:id="rId3"/>
    <p:sldId id="261" r:id="rId4"/>
    <p:sldId id="256" r:id="rId5"/>
    <p:sldId id="257" r:id="rId6"/>
    <p:sldId id="258" r:id="rId7"/>
    <p:sldId id="259" r:id="rId8"/>
    <p:sldId id="260" r:id="rId9"/>
    <p:sldId id="263" r:id="rId10"/>
    <p:sldId id="264" r:id="rId11"/>
    <p:sldId id="262" r:id="rId12"/>
    <p:sldId id="265" r:id="rId13"/>
    <p:sldId id="266" r:id="rId14"/>
    <p:sldId id="276" r:id="rId15"/>
    <p:sldId id="277" r:id="rId16"/>
    <p:sldId id="269" r:id="rId17"/>
    <p:sldId id="268" r:id="rId18"/>
    <p:sldId id="270" r:id="rId19"/>
    <p:sldId id="271" r:id="rId20"/>
    <p:sldId id="272" r:id="rId21"/>
    <p:sldId id="273" r:id="rId22"/>
    <p:sldId id="274" r:id="rId2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aura Lamura" initials="LL" lastIdx="1" clrIdx="0">
    <p:extLst>
      <p:ext uri="{19B8F6BF-5375-455C-9EA6-DF929625EA0E}">
        <p15:presenceInfo xmlns:p15="http://schemas.microsoft.com/office/powerpoint/2012/main" userId="S-1-5-21-81677557-286479615-226366656-1267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102" autoAdjust="0"/>
    <p:restoredTop sz="94660"/>
  </p:normalViewPr>
  <p:slideViewPr>
    <p:cSldViewPr snapToGrid="0">
      <p:cViewPr varScale="1">
        <p:scale>
          <a:sx n="91" d="100"/>
          <a:sy n="91" d="100"/>
        </p:scale>
        <p:origin x="1008" y="90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0-05-15T16:14:30.824" idx="1">
    <p:pos x="8865" y="-300"/>
    <p:text/>
    <p:extLst>
      <p:ext uri="{C676402C-5697-4E1C-873F-D02D1690AC5C}">
        <p15:threadingInfo xmlns:p15="http://schemas.microsoft.com/office/powerpoint/2012/main" timeZoneBias="240"/>
      </p:ext>
    </p:extLst>
  </p:cm>
</p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A196E09-EDC7-40DD-9CB3-6AD8E7369858}" type="datetimeFigureOut">
              <a:rPr lang="en-US" smtClean="0"/>
              <a:t>6/17/2020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06C3D22-2D32-44C5-B39A-9E74C21988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56482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D6AEB-BBDC-4B15-8D39-1155B1166345}" type="datetimeFigureOut">
              <a:rPr lang="en-US" smtClean="0"/>
              <a:t>6/17/2020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F5254-E832-4C35-B9AC-A71F4BDAA9F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80021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D6AEB-BBDC-4B15-8D39-1155B1166345}" type="datetimeFigureOut">
              <a:rPr lang="en-US" smtClean="0"/>
              <a:t>6/17/2020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F5254-E832-4C35-B9AC-A71F4BDAA9F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42231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D6AEB-BBDC-4B15-8D39-1155B1166345}" type="datetimeFigureOut">
              <a:rPr lang="en-US" smtClean="0"/>
              <a:t>6/17/2020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F5254-E832-4C35-B9AC-A71F4BDAA9F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77096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D6AEB-BBDC-4B15-8D39-1155B1166345}" type="datetimeFigureOut">
              <a:rPr lang="en-US" smtClean="0"/>
              <a:t>6/17/2020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F5254-E832-4C35-B9AC-A71F4BDAA9F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35522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D6AEB-BBDC-4B15-8D39-1155B1166345}" type="datetimeFigureOut">
              <a:rPr lang="en-US" smtClean="0"/>
              <a:t>6/17/2020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F5254-E832-4C35-B9AC-A71F4BDAA9F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69598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D6AEB-BBDC-4B15-8D39-1155B1166345}" type="datetimeFigureOut">
              <a:rPr lang="en-US" smtClean="0"/>
              <a:t>6/17/2020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F5254-E832-4C35-B9AC-A71F4BDAA9F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71940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D6AEB-BBDC-4B15-8D39-1155B1166345}" type="datetimeFigureOut">
              <a:rPr lang="en-US" smtClean="0"/>
              <a:t>6/17/2020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F5254-E832-4C35-B9AC-A71F4BDAA9F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79873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D6AEB-BBDC-4B15-8D39-1155B1166345}" type="datetimeFigureOut">
              <a:rPr lang="en-US" smtClean="0"/>
              <a:t>6/17/2020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F5254-E832-4C35-B9AC-A71F4BDAA9F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82586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D6AEB-BBDC-4B15-8D39-1155B1166345}" type="datetimeFigureOut">
              <a:rPr lang="en-US" smtClean="0"/>
              <a:t>6/17/2020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F5254-E832-4C35-B9AC-A71F4BDAA9F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20947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D6AEB-BBDC-4B15-8D39-1155B1166345}" type="datetimeFigureOut">
              <a:rPr lang="en-US" smtClean="0"/>
              <a:t>6/17/2020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F5254-E832-4C35-B9AC-A71F4BDAA9F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79628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D6AEB-BBDC-4B15-8D39-1155B1166345}" type="datetimeFigureOut">
              <a:rPr lang="en-US" smtClean="0"/>
              <a:t>6/17/2020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F5254-E832-4C35-B9AC-A71F4BDAA9F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19501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1D6AEB-BBDC-4B15-8D39-1155B1166345}" type="datetimeFigureOut">
              <a:rPr lang="en-US" smtClean="0"/>
              <a:t>6/17/2020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3F5254-E832-4C35-B9AC-A71F4BDAA9F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07341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id:image002.png@01D27C6F.F8DDDF7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3" y="4763"/>
            <a:ext cx="4945260" cy="17767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ctangle 2"/>
          <p:cNvSpPr/>
          <p:nvPr/>
        </p:nvSpPr>
        <p:spPr>
          <a:xfrm>
            <a:off x="773093" y="2257886"/>
            <a:ext cx="10204397" cy="298543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80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Student Accounts Office</a:t>
            </a:r>
          </a:p>
          <a:p>
            <a:pPr algn="ctr"/>
            <a:endParaRPr lang="en-US" sz="5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lang="en-US" sz="5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Zimbar Hall</a:t>
            </a:r>
            <a:endParaRPr lang="en-US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7898886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490455" y="-416409"/>
            <a:ext cx="15411450" cy="8048625"/>
          </a:xfrm>
          <a:prstGeom prst="rect">
            <a:avLst/>
          </a:prstGeom>
        </p:spPr>
      </p:pic>
      <p:sp>
        <p:nvSpPr>
          <p:cNvPr id="3" name="Left Arrow 2"/>
          <p:cNvSpPr/>
          <p:nvPr/>
        </p:nvSpPr>
        <p:spPr>
          <a:xfrm>
            <a:off x="7525282" y="1804067"/>
            <a:ext cx="3962400" cy="1109272"/>
          </a:xfrm>
          <a:prstGeom prst="lef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 rot="364022">
            <a:off x="8019126" y="699379"/>
            <a:ext cx="4041605" cy="40011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Arial Black" panose="020B0A04020102020204" pitchFamily="34" charset="0"/>
              </a:rPr>
              <a:t>Again, click View My Bill…</a:t>
            </a:r>
            <a:endParaRPr lang="en-US" sz="2000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82280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500"/>
                            </p:stCondLst>
                            <p:childTnLst>
                              <p:par>
                                <p:cTn id="11" presetID="2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4963775" cy="7162800"/>
          </a:xfrm>
          <a:prstGeom prst="rect">
            <a:avLst/>
          </a:prstGeom>
        </p:spPr>
      </p:pic>
      <p:sp>
        <p:nvSpPr>
          <p:cNvPr id="3" name="Down Arrow 2"/>
          <p:cNvSpPr/>
          <p:nvPr/>
        </p:nvSpPr>
        <p:spPr>
          <a:xfrm rot="10800000">
            <a:off x="0" y="1488954"/>
            <a:ext cx="959371" cy="2698230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 rot="21248628">
            <a:off x="3349487" y="1769165"/>
            <a:ext cx="551621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Arial Black" panose="020B0A04020102020204" pitchFamily="34" charset="0"/>
              </a:rPr>
              <a:t>Click the Home icon…</a:t>
            </a:r>
            <a:endParaRPr lang="en-US" sz="2400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31760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7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7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7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7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750"/>
                            </p:stCondLst>
                            <p:childTnLst>
                              <p:par>
                                <p:cTn id="12" presetID="26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4726371" y="0"/>
            <a:ext cx="15811500" cy="7096125"/>
          </a:xfrm>
          <a:prstGeom prst="rect">
            <a:avLst/>
          </a:prstGeom>
        </p:spPr>
      </p:pic>
      <p:sp>
        <p:nvSpPr>
          <p:cNvPr id="3" name="Down Arrow 2"/>
          <p:cNvSpPr/>
          <p:nvPr/>
        </p:nvSpPr>
        <p:spPr>
          <a:xfrm rot="16200000">
            <a:off x="5610475" y="904985"/>
            <a:ext cx="959371" cy="2698230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 rot="21430533">
            <a:off x="3202853" y="474150"/>
            <a:ext cx="4065104" cy="70788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Arial Black" panose="020B0A04020102020204" pitchFamily="34" charset="0"/>
              </a:rPr>
              <a:t>…And click here to add an Authorized User.</a:t>
            </a:r>
            <a:endParaRPr lang="en-US" sz="2000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4754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2" presetClass="entr" presetSubtype="8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17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17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136924" y="0"/>
            <a:ext cx="15916275" cy="6696075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114801" y="1252332"/>
            <a:ext cx="8169965" cy="70788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Arial Black" panose="020B0A04020102020204" pitchFamily="34" charset="0"/>
              </a:rPr>
              <a:t>Simply type in the Authorized User’s email address and check the YES or NO boxes.</a:t>
            </a:r>
            <a:endParaRPr lang="en-US" sz="2000" dirty="0">
              <a:latin typeface="Arial Black" panose="020B0A040201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465639" y="4929809"/>
            <a:ext cx="4711148" cy="1015663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000" dirty="0" smtClean="0">
                <a:latin typeface="Arial Black" panose="020B0A04020102020204" pitchFamily="34" charset="0"/>
              </a:rPr>
              <a:t>This person will receive an email to complete the process and create their own password.</a:t>
            </a:r>
            <a:endParaRPr lang="en-US" sz="2000" dirty="0">
              <a:latin typeface="Arial Black" panose="020B0A04020102020204" pitchFamily="34" charset="0"/>
            </a:endParaRPr>
          </a:p>
        </p:txBody>
      </p:sp>
      <p:sp>
        <p:nvSpPr>
          <p:cNvPr id="6" name="Right Arrow 5"/>
          <p:cNvSpPr/>
          <p:nvPr/>
        </p:nvSpPr>
        <p:spPr>
          <a:xfrm rot="2958060">
            <a:off x="7020337" y="2767735"/>
            <a:ext cx="2206816" cy="261078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Arrow 6"/>
          <p:cNvSpPr/>
          <p:nvPr/>
        </p:nvSpPr>
        <p:spPr>
          <a:xfrm rot="2958060">
            <a:off x="6030427" y="3125426"/>
            <a:ext cx="3192722" cy="304559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45954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2" presetClass="entr" presetSubtype="9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0"/>
                            </p:stCondLst>
                            <p:childTnLst>
                              <p:par>
                                <p:cTn id="17" presetID="2" presetClass="entr" presetSubtype="9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7000"/>
                            </p:stCondLst>
                            <p:childTnLst>
                              <p:par>
                                <p:cTn id="22" presetID="3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 animBg="1"/>
      <p:bldP spid="6" grpId="0" animBg="1"/>
      <p:bldP spid="7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 rot="21144863">
            <a:off x="573513" y="457217"/>
            <a:ext cx="4231801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9600" b="0" cap="none" spc="0" dirty="0" smtClean="0">
                <a:ln w="0"/>
                <a:solidFill>
                  <a:srgbClr val="FF0000"/>
                </a:solidFill>
                <a:effectLst>
                  <a:reflection blurRad="6350" stA="53000" endA="300" endPos="35500" dir="5400000" sy="-90000" algn="bl" rotWithShape="0"/>
                </a:effectLst>
              </a:rPr>
              <a:t>Refunds</a:t>
            </a:r>
            <a:endParaRPr lang="en-US" sz="9600" b="0" cap="none" spc="0" dirty="0">
              <a:ln w="0"/>
              <a:solidFill>
                <a:srgbClr val="FF0000"/>
              </a:solidFill>
              <a:effectLst>
                <a:reflection blurRad="6350" stA="53000" endA="300" endPos="35500" dir="5400000" sy="-90000" algn="bl" rotWithShape="0"/>
              </a:effectLst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408401" y="1143454"/>
            <a:ext cx="4632069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32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Educational related expenses:  books, living expenses</a:t>
            </a:r>
            <a:endParaRPr lang="en-US" sz="32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417826" y="3314750"/>
            <a:ext cx="419268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Direct Deposit</a:t>
            </a:r>
            <a:endParaRPr lang="en-US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124199" y="4606634"/>
            <a:ext cx="664111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0" cap="none" spc="0" dirty="0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Check your ESU email !</a:t>
            </a:r>
            <a:endParaRPr lang="en-US" sz="5400" b="0" cap="none" spc="0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8105553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084225" y="1461264"/>
            <a:ext cx="5306739" cy="163121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100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FERPA</a:t>
            </a:r>
            <a:endParaRPr lang="en-US" sz="100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rgbClr val="FF0000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30936" y="2967335"/>
            <a:ext cx="1193012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Family Educational Rights and Privacy Act </a:t>
            </a:r>
            <a:endParaRPr lang="en-US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1025400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3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616740" y="2052536"/>
            <a:ext cx="712064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Warrior Payment Plan</a:t>
            </a:r>
            <a:endParaRPr lang="en-US" sz="4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616740" y="3550595"/>
            <a:ext cx="774321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Our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Warrior Payment Plan gives you the convenience of making monthly payments throughout the semester.</a:t>
            </a:r>
          </a:p>
        </p:txBody>
      </p:sp>
      <p:pic>
        <p:nvPicPr>
          <p:cNvPr id="4" name="Picture 2" descr="cid:image002.png@01D27C6F.F8DDDF7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3" y="4763"/>
            <a:ext cx="4945260" cy="17767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991755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719847" y="793358"/>
            <a:ext cx="884244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Online payments can be made through your portal 24/7. You can also </a:t>
            </a:r>
            <a:r>
              <a:rPr lang="en-US" dirty="0" smtClean="0"/>
              <a:t>mail in payment or pay in person provided that on campus access is available.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562273" y="1381641"/>
            <a:ext cx="90175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Sign up for the Warrior Payment Plan through your ESU portal.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117715" y="4353104"/>
            <a:ext cx="859925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We also offer, starting in July, </a:t>
            </a:r>
            <a:r>
              <a:rPr lang="en-US" u="sng" dirty="0" smtClean="0">
                <a:solidFill>
                  <a:srgbClr val="FF0000"/>
                </a:solidFill>
              </a:rPr>
              <a:t>a fall only payment plan</a:t>
            </a:r>
            <a:r>
              <a:rPr lang="en-US" dirty="0" smtClean="0"/>
              <a:t>.  Then in December, when the spring bill is issued, we offer </a:t>
            </a:r>
            <a:r>
              <a:rPr lang="en-US" u="sng" dirty="0" smtClean="0">
                <a:solidFill>
                  <a:srgbClr val="FF0000"/>
                </a:solidFill>
              </a:rPr>
              <a:t>a spring only payment plan</a:t>
            </a:r>
            <a:r>
              <a:rPr lang="en-US" dirty="0" smtClean="0"/>
              <a:t>.  The </a:t>
            </a:r>
            <a:r>
              <a:rPr lang="en-US" dirty="0"/>
              <a:t>c</a:t>
            </a:r>
            <a:r>
              <a:rPr lang="en-US" dirty="0" smtClean="0"/>
              <a:t>ost is </a:t>
            </a:r>
            <a:r>
              <a:rPr lang="en-US" dirty="0"/>
              <a:t>$35 </a:t>
            </a:r>
            <a:r>
              <a:rPr lang="en-US" dirty="0" smtClean="0"/>
              <a:t>per semester to enroll.  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525294" y="2042317"/>
            <a:ext cx="7276289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In July, we offer the </a:t>
            </a:r>
            <a:r>
              <a:rPr lang="en-US" b="1" u="sng" dirty="0" smtClean="0">
                <a:solidFill>
                  <a:srgbClr val="FF0000"/>
                </a:solidFill>
              </a:rPr>
              <a:t>Fall 2020/Spring 2021 </a:t>
            </a:r>
            <a:r>
              <a:rPr lang="en-US" b="1" u="sng" dirty="0">
                <a:solidFill>
                  <a:srgbClr val="FF0000"/>
                </a:solidFill>
              </a:rPr>
              <a:t>Academic Year Payment Plan:</a:t>
            </a:r>
          </a:p>
          <a:p>
            <a:r>
              <a:rPr lang="en-US" dirty="0" smtClean="0"/>
              <a:t>With </a:t>
            </a:r>
            <a:r>
              <a:rPr lang="en-US" dirty="0"/>
              <a:t>this plan, students will automatically be enrolled into the spring </a:t>
            </a:r>
            <a:r>
              <a:rPr lang="en-US" dirty="0" smtClean="0"/>
              <a:t>2021 </a:t>
            </a:r>
            <a:r>
              <a:rPr lang="en-US" dirty="0"/>
              <a:t>payment plan in December </a:t>
            </a:r>
            <a:r>
              <a:rPr lang="en-US" dirty="0" smtClean="0"/>
              <a:t>2020 </a:t>
            </a:r>
            <a:r>
              <a:rPr lang="en-US" dirty="0"/>
              <a:t>after the spring </a:t>
            </a:r>
            <a:r>
              <a:rPr lang="en-US" dirty="0" smtClean="0"/>
              <a:t>2021 </a:t>
            </a:r>
            <a:r>
              <a:rPr lang="en-US" dirty="0"/>
              <a:t>bill is issued. Students must be registered for the spring </a:t>
            </a:r>
            <a:r>
              <a:rPr lang="en-US" dirty="0" smtClean="0"/>
              <a:t>2021 </a:t>
            </a:r>
            <a:r>
              <a:rPr lang="en-US" dirty="0"/>
              <a:t>semester for the rollover to process. </a:t>
            </a:r>
            <a:r>
              <a:rPr lang="en-US" dirty="0" smtClean="0"/>
              <a:t>*Please </a:t>
            </a:r>
            <a:r>
              <a:rPr lang="en-US" dirty="0"/>
              <a:t>note, this plan does not offer automatic withdrawals from a bank account or credit card. Students will have to log into the student portal and make monthly </a:t>
            </a:r>
            <a:r>
              <a:rPr lang="en-US" dirty="0" smtClean="0"/>
              <a:t>payments.  </a:t>
            </a:r>
            <a:r>
              <a:rPr lang="en-US" dirty="0"/>
              <a:t>T</a:t>
            </a:r>
            <a:r>
              <a:rPr lang="en-US" dirty="0" smtClean="0"/>
              <a:t>here is one yearly </a:t>
            </a:r>
            <a:r>
              <a:rPr lang="en-US" dirty="0"/>
              <a:t>$35.00 fee when you enroll.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19847" y="5359941"/>
            <a:ext cx="1036968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Complete details including deadlines can be found on the ESU website </a:t>
            </a:r>
            <a:r>
              <a:rPr lang="en-US" dirty="0"/>
              <a:t>under </a:t>
            </a:r>
            <a:r>
              <a:rPr lang="en-US" b="1" dirty="0">
                <a:solidFill>
                  <a:srgbClr val="FF0000"/>
                </a:solidFill>
              </a:rPr>
              <a:t>Tuition and Fees/Pay My Bill</a:t>
            </a:r>
            <a:r>
              <a:rPr lang="en-US" dirty="0"/>
              <a:t> or https://</a:t>
            </a:r>
            <a:r>
              <a:rPr lang="en-US" dirty="0" smtClean="0"/>
              <a:t>www.esu.edu/tuition/pay-bill.cfm . 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20481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275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id:image002.png@01D27C6F.F8DDDF7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3" y="4763"/>
            <a:ext cx="4945260" cy="17767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352457" y="1554477"/>
            <a:ext cx="9821917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0" dirty="0" smtClean="0">
                <a:latin typeface="Arial" panose="020B0604020202020204" pitchFamily="34" charset="0"/>
                <a:cs typeface="Arial" panose="020B0604020202020204" pitchFamily="34" charset="0"/>
              </a:rPr>
              <a:t>How to </a:t>
            </a:r>
          </a:p>
          <a:p>
            <a:pPr algn="ctr"/>
            <a:r>
              <a:rPr lang="en-US" sz="8000" dirty="0" smtClean="0">
                <a:latin typeface="Arial" panose="020B0604020202020204" pitchFamily="34" charset="0"/>
                <a:cs typeface="Arial" panose="020B0604020202020204" pitchFamily="34" charset="0"/>
              </a:rPr>
              <a:t>Accept Your Financial </a:t>
            </a:r>
            <a:r>
              <a:rPr lang="en-US" sz="8000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sz="8000" dirty="0" smtClean="0">
                <a:latin typeface="Arial" panose="020B0604020202020204" pitchFamily="34" charset="0"/>
                <a:cs typeface="Arial" panose="020B0604020202020204" pitchFamily="34" charset="0"/>
              </a:rPr>
              <a:t>id Awards</a:t>
            </a:r>
            <a:endParaRPr lang="en-US" sz="8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52675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609725" y="-595313"/>
            <a:ext cx="15411450" cy="8048625"/>
          </a:xfrm>
          <a:prstGeom prst="rect">
            <a:avLst/>
          </a:prstGeom>
        </p:spPr>
      </p:pic>
      <p:sp>
        <p:nvSpPr>
          <p:cNvPr id="3" name="Left Arrow 2"/>
          <p:cNvSpPr/>
          <p:nvPr/>
        </p:nvSpPr>
        <p:spPr>
          <a:xfrm rot="11823784">
            <a:off x="2318368" y="3451301"/>
            <a:ext cx="3962400" cy="1109272"/>
          </a:xfrm>
          <a:prstGeom prst="lef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 rot="21292487">
            <a:off x="1381539" y="1649896"/>
            <a:ext cx="444279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Arial Black" panose="020B0A04020102020204" pitchFamily="34" charset="0"/>
              </a:rPr>
              <a:t>Again, under the Student tab on your portal, you will see </a:t>
            </a:r>
            <a:r>
              <a:rPr lang="en-US" sz="2000" i="1" dirty="0" smtClean="0">
                <a:solidFill>
                  <a:schemeClr val="accent1">
                    <a:lumMod val="75000"/>
                  </a:schemeClr>
                </a:solidFill>
                <a:latin typeface="Arial Black" panose="020B0A04020102020204" pitchFamily="34" charset="0"/>
              </a:rPr>
              <a:t>Financial Aid Awards</a:t>
            </a:r>
            <a:r>
              <a:rPr lang="en-US" sz="2000" dirty="0" smtClean="0">
                <a:latin typeface="Arial Black" panose="020B0A04020102020204" pitchFamily="34" charset="0"/>
              </a:rPr>
              <a:t>.  Click here…</a:t>
            </a:r>
            <a:endParaRPr lang="en-US" sz="2000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15280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249286" y="2220487"/>
            <a:ext cx="360381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Forte" panose="03060902040502070203" pitchFamily="66" charset="0"/>
              </a:rPr>
              <a:t>A</a:t>
            </a:r>
            <a:r>
              <a:rPr lang="en-US" sz="4000" dirty="0" smtClean="0">
                <a:latin typeface="Forte" panose="03060902040502070203" pitchFamily="66" charset="0"/>
              </a:rPr>
              <a:t>ndres</a:t>
            </a:r>
            <a:endParaRPr lang="en-US" sz="4000" dirty="0">
              <a:latin typeface="Forte" panose="03060902040502070203" pitchFamily="66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288306" y="2095962"/>
            <a:ext cx="360381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0000"/>
                </a:solidFill>
                <a:latin typeface="Forte" panose="03060902040502070203" pitchFamily="66" charset="0"/>
              </a:rPr>
              <a:t>Cathryn</a:t>
            </a:r>
            <a:r>
              <a:rPr lang="en-US" sz="4000" dirty="0" smtClean="0">
                <a:latin typeface="Forte" panose="03060902040502070203" pitchFamily="66" charset="0"/>
              </a:rPr>
              <a:t> _ </a:t>
            </a:r>
            <a:r>
              <a:rPr lang="en-US" sz="4000" dirty="0" smtClean="0">
                <a:solidFill>
                  <a:srgbClr val="FF0000"/>
                </a:solidFill>
                <a:latin typeface="Forte" panose="03060902040502070203" pitchFamily="66" charset="0"/>
              </a:rPr>
              <a:t>Cashier</a:t>
            </a:r>
            <a:endParaRPr lang="en-US" sz="4000" dirty="0">
              <a:solidFill>
                <a:srgbClr val="FF0000"/>
              </a:solidFill>
              <a:latin typeface="Forte" panose="03060902040502070203" pitchFamily="66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9827" y="3669301"/>
            <a:ext cx="360381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Forte" panose="03060902040502070203" pitchFamily="66" charset="0"/>
              </a:rPr>
              <a:t>Leslie</a:t>
            </a:r>
            <a:endParaRPr lang="en-US" sz="4000" dirty="0">
              <a:latin typeface="Forte" panose="03060902040502070203" pitchFamily="66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149788" y="917924"/>
            <a:ext cx="360381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Forte" panose="03060902040502070203" pitchFamily="66" charset="0"/>
              </a:rPr>
              <a:t>Laura</a:t>
            </a:r>
            <a:endParaRPr lang="en-US" sz="4000" dirty="0">
              <a:latin typeface="Forte" panose="03060902040502070203" pitchFamily="66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 rot="20872750">
            <a:off x="779929" y="1142137"/>
            <a:ext cx="360381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0000"/>
                </a:solidFill>
                <a:latin typeface="Forte" panose="03060902040502070203" pitchFamily="66" charset="0"/>
              </a:rPr>
              <a:t>Wanda</a:t>
            </a:r>
            <a:endParaRPr lang="en-US" sz="4000" dirty="0">
              <a:solidFill>
                <a:srgbClr val="FF0000"/>
              </a:solidFill>
              <a:latin typeface="Forte" panose="03060902040502070203" pitchFamily="66" charset="0"/>
            </a:endParaRPr>
          </a:p>
        </p:txBody>
      </p:sp>
      <p:sp>
        <p:nvSpPr>
          <p:cNvPr id="16" name="Rectangle 15"/>
          <p:cNvSpPr/>
          <p:nvPr/>
        </p:nvSpPr>
        <p:spPr>
          <a:xfrm rot="20845121">
            <a:off x="1823545" y="4488741"/>
            <a:ext cx="8503033" cy="923330"/>
          </a:xfrm>
          <a:prstGeom prst="rect">
            <a:avLst/>
          </a:prstGeom>
          <a:solidFill>
            <a:srgbClr val="FF0000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ysClr val="windowText" lastClr="000000"/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Our Student </a:t>
            </a:r>
            <a:r>
              <a:rPr lang="en-US" sz="54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ysClr val="windowText" lastClr="000000"/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A</a:t>
            </a:r>
            <a:r>
              <a:rPr lang="en-US" sz="5400" b="1" cap="none" spc="0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ysClr val="windowText" lastClr="000000"/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ccount’s Office</a:t>
            </a:r>
            <a:endParaRPr lang="en-US" sz="5400" b="1" cap="none" spc="0" dirty="0">
              <a:ln w="13462">
                <a:solidFill>
                  <a:schemeClr val="bg1"/>
                </a:solidFill>
                <a:prstDash val="solid"/>
              </a:ln>
              <a:solidFill>
                <a:sysClr val="windowText" lastClr="000000"/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5971589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10" grpId="0"/>
      <p:bldP spid="13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78213" y="729574"/>
            <a:ext cx="4046706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Arial Black" panose="020B0A04020102020204" pitchFamily="34" charset="0"/>
              </a:rPr>
              <a:t>You will see a table showing the aid you are eligible for and a drop down next to any aid that must be accepted.  </a:t>
            </a:r>
            <a:endParaRPr lang="en-US" sz="2000" dirty="0">
              <a:latin typeface="Arial Black" panose="020B0A040201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400782" y="3360906"/>
            <a:ext cx="375487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If you don’t accept the loans in this table, they cannot apply to your account.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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2585" r="50438"/>
          <a:stretch/>
        </p:blipFill>
        <p:spPr>
          <a:xfrm>
            <a:off x="5724239" y="-4512"/>
            <a:ext cx="6201873" cy="6862512"/>
          </a:xfrm>
          <a:prstGeom prst="rect">
            <a:avLst/>
          </a:prstGeom>
        </p:spPr>
      </p:pic>
      <p:cxnSp>
        <p:nvCxnSpPr>
          <p:cNvPr id="7" name="Straight Arrow Connector 6"/>
          <p:cNvCxnSpPr/>
          <p:nvPr/>
        </p:nvCxnSpPr>
        <p:spPr>
          <a:xfrm>
            <a:off x="4951379" y="1887166"/>
            <a:ext cx="4114800" cy="2947481"/>
          </a:xfrm>
          <a:prstGeom prst="straightConnector1">
            <a:avLst/>
          </a:prstGeom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>
            <a:off x="4270443" y="2360790"/>
            <a:ext cx="5028223" cy="3825123"/>
          </a:xfrm>
          <a:prstGeom prst="straightConnector1">
            <a:avLst/>
          </a:prstGeom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970999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6" presetClass="entr" presetSubtype="16" fill="hold" grpId="0" nodeType="afterEffect">
                                  <p:stCondLst>
                                    <p:cond delay="3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7500"/>
                            </p:stCondLst>
                            <p:childTnLst>
                              <p:par>
                                <p:cTn id="13" presetID="2" presetClass="entr" presetSubtype="9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8000"/>
                            </p:stCondLst>
                            <p:childTnLst>
                              <p:par>
                                <p:cTn id="18" presetID="2" presetClass="entr" presetSubtype="9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 rot="21366751">
            <a:off x="1890325" y="772543"/>
            <a:ext cx="97082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We are always here to help and answer your questions!</a:t>
            </a:r>
            <a:endParaRPr lang="en-US" sz="2800" dirty="0"/>
          </a:p>
        </p:txBody>
      </p:sp>
      <p:sp>
        <p:nvSpPr>
          <p:cNvPr id="3" name="TextBox 2"/>
          <p:cNvSpPr txBox="1"/>
          <p:nvPr/>
        </p:nvSpPr>
        <p:spPr>
          <a:xfrm rot="21378134">
            <a:off x="807396" y="1790902"/>
            <a:ext cx="97082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Don’t hesitate to contact us at billing@esu.edu!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 rot="21378134">
            <a:off x="1953059" y="2528160"/>
            <a:ext cx="970820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And of course, when we are back on campus, you’ll find us in Zimbar Hall!</a:t>
            </a:r>
            <a:endParaRPr lang="en-US" sz="2800" dirty="0"/>
          </a:p>
        </p:txBody>
      </p:sp>
      <p:sp>
        <p:nvSpPr>
          <p:cNvPr id="5" name="Rectangle 4"/>
          <p:cNvSpPr/>
          <p:nvPr/>
        </p:nvSpPr>
        <p:spPr>
          <a:xfrm>
            <a:off x="3394284" y="3794333"/>
            <a:ext cx="8016260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8000" b="0" cap="none" spc="0" dirty="0" smtClean="0">
                <a:ln w="0"/>
                <a:solidFill>
                  <a:srgbClr val="FF0000"/>
                </a:solidFill>
                <a:effectLst>
                  <a:reflection blurRad="6350" stA="53000" endA="300" endPos="35500" dir="5400000" sy="-90000" algn="bl" rotWithShape="0"/>
                </a:effectLst>
              </a:rPr>
              <a:t>Welcome to ESU!</a:t>
            </a:r>
            <a:endParaRPr lang="en-US" sz="8000" b="0" cap="none" spc="0" dirty="0">
              <a:ln w="0"/>
              <a:solidFill>
                <a:srgbClr val="FF0000"/>
              </a:solidFill>
              <a:effectLst>
                <a:reflection blurRad="6350" stA="53000" endA="300" endPos="35500" dir="5400000" sy="-9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2205261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" presetID="2" presetClass="entr" presetSubtype="2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4750"/>
                            </p:stCondLst>
                            <p:childTnLst>
                              <p:par>
                                <p:cTn id="15" presetID="2" presetClass="entr" presetSubtype="8" fill="hold" grpId="0" nodeType="afterEffect">
                                  <p:stCondLst>
                                    <p:cond delay="175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8500"/>
                            </p:stCondLst>
                            <p:childTnLst>
                              <p:par>
                                <p:cTn id="20" presetID="45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sking Defining Questions - Excelsior College OWL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6928" y="0"/>
            <a:ext cx="11021438" cy="7347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8678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id:image002.png@01D27C6F.F8DDDF7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3" y="4763"/>
            <a:ext cx="4945260" cy="17767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182414" y="2049517"/>
            <a:ext cx="9821917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0" dirty="0" smtClean="0">
                <a:latin typeface="Arial" panose="020B0604020202020204" pitchFamily="34" charset="0"/>
                <a:cs typeface="Arial" panose="020B0604020202020204" pitchFamily="34" charset="0"/>
              </a:rPr>
              <a:t>How to </a:t>
            </a:r>
          </a:p>
          <a:p>
            <a:pPr algn="ctr"/>
            <a:r>
              <a:rPr lang="en-US" sz="8000" dirty="0" smtClean="0">
                <a:latin typeface="Arial" panose="020B0604020202020204" pitchFamily="34" charset="0"/>
                <a:cs typeface="Arial" panose="020B0604020202020204" pitchFamily="34" charset="0"/>
              </a:rPr>
              <a:t>VIEW MY BILL</a:t>
            </a:r>
            <a:endParaRPr lang="en-US" sz="8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79622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" name="Picture 2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851371" y="-476250"/>
            <a:ext cx="15954375" cy="7810500"/>
          </a:xfrm>
          <a:prstGeom prst="rect">
            <a:avLst/>
          </a:prstGeom>
        </p:spPr>
      </p:pic>
      <p:sp>
        <p:nvSpPr>
          <p:cNvPr id="29" name="Down Arrow 28"/>
          <p:cNvSpPr/>
          <p:nvPr/>
        </p:nvSpPr>
        <p:spPr>
          <a:xfrm>
            <a:off x="2862958" y="439603"/>
            <a:ext cx="719528" cy="974360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 rot="162077">
            <a:off x="3830965" y="423228"/>
            <a:ext cx="668861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latin typeface="Arial Black" panose="020B0A04020102020204" pitchFamily="34" charset="0"/>
              </a:rPr>
              <a:t>**Log in to your student portal and click on the STUDENT tab. </a:t>
            </a:r>
            <a:endParaRPr lang="en-US" sz="2000" b="1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20365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" presetClass="entr" presetSubtype="9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4690856" y="-231810"/>
            <a:ext cx="15411450" cy="8048625"/>
          </a:xfrm>
          <a:prstGeom prst="rect">
            <a:avLst/>
          </a:prstGeom>
        </p:spPr>
      </p:pic>
      <p:sp>
        <p:nvSpPr>
          <p:cNvPr id="3" name="Left Arrow 2"/>
          <p:cNvSpPr/>
          <p:nvPr/>
        </p:nvSpPr>
        <p:spPr>
          <a:xfrm>
            <a:off x="4381660" y="2017889"/>
            <a:ext cx="3962400" cy="1109272"/>
          </a:xfrm>
          <a:prstGeom prst="lef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 rot="295854">
            <a:off x="6800596" y="1418364"/>
            <a:ext cx="2244353" cy="2308324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latin typeface="Arial Black" panose="020B0A04020102020204" pitchFamily="34" charset="0"/>
              </a:rPr>
              <a:t>Find Student Billing Tools and click View My Bill.</a:t>
            </a:r>
            <a:endParaRPr lang="en-US" sz="2400" b="1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34402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" presetClass="entr" presetSubtype="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7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7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924598"/>
            <a:ext cx="11831540" cy="5975811"/>
          </a:xfrm>
          <a:prstGeom prst="rect">
            <a:avLst/>
          </a:prstGeom>
        </p:spPr>
      </p:pic>
      <p:sp>
        <p:nvSpPr>
          <p:cNvPr id="3" name="Down Arrow 2"/>
          <p:cNvSpPr/>
          <p:nvPr/>
        </p:nvSpPr>
        <p:spPr>
          <a:xfrm rot="2719529">
            <a:off x="10483924" y="1412510"/>
            <a:ext cx="959371" cy="269823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3987580" y="1830386"/>
            <a:ext cx="647236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Arial Black" panose="020B0A04020102020204" pitchFamily="34" charset="0"/>
              </a:rPr>
              <a:t>** Click on the gear next to the statement you would like to view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76636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2" presetClass="entr" presetSubtype="4" fill="hold" grpId="0" nodeType="after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7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7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45304" y="-810232"/>
            <a:ext cx="8915400" cy="84201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9840342" y="1968657"/>
            <a:ext cx="2087218" cy="2862322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Arial Black" panose="020B0A04020102020204" pitchFamily="34" charset="0"/>
              </a:rPr>
              <a:t>A copy of your bill will pop up as a PDF!</a:t>
            </a:r>
          </a:p>
          <a:p>
            <a:pPr algn="ctr"/>
            <a:r>
              <a:rPr lang="en-US" sz="2000" dirty="0" smtClean="0">
                <a:latin typeface="Arial Black" panose="020B0A04020102020204" pitchFamily="34" charset="0"/>
              </a:rPr>
              <a:t>(Make sure you have your pop up blocker turned off!)</a:t>
            </a:r>
          </a:p>
        </p:txBody>
      </p:sp>
      <p:sp>
        <p:nvSpPr>
          <p:cNvPr id="6" name="TextBox 5"/>
          <p:cNvSpPr txBox="1"/>
          <p:nvPr/>
        </p:nvSpPr>
        <p:spPr>
          <a:xfrm rot="21319536">
            <a:off x="4367721" y="227561"/>
            <a:ext cx="2850204" cy="1754326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Arial Black" panose="020B0A04020102020204" pitchFamily="34" charset="0"/>
              </a:rPr>
              <a:t>This shows all charges and payments for the semester plus your schedule at the bottom.  </a:t>
            </a:r>
            <a:endParaRPr lang="en-US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46855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21" presetClass="entr" presetSubtype="1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3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id:image002.png@01D27C6F.F8DDDF7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3" y="4763"/>
            <a:ext cx="4945260" cy="17767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1182414" y="2049517"/>
            <a:ext cx="9821917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How to </a:t>
            </a:r>
          </a:p>
          <a:p>
            <a:pPr algn="ctr"/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Add an </a:t>
            </a:r>
          </a:p>
          <a:p>
            <a:pPr algn="ctr"/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Authorized User</a:t>
            </a:r>
            <a:endParaRPr lang="en-US" sz="4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295728" y="4659549"/>
            <a:ext cx="772376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You can authorize others, like your parents, the ability to view and pay your bill….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5656629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" name="Picture 2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881188" y="-476250"/>
            <a:ext cx="15954375" cy="7810500"/>
          </a:xfrm>
          <a:prstGeom prst="rect">
            <a:avLst/>
          </a:prstGeom>
        </p:spPr>
      </p:pic>
      <p:sp>
        <p:nvSpPr>
          <p:cNvPr id="29" name="Down Arrow 28"/>
          <p:cNvSpPr/>
          <p:nvPr/>
        </p:nvSpPr>
        <p:spPr>
          <a:xfrm>
            <a:off x="2853019" y="419725"/>
            <a:ext cx="719528" cy="974360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4134678" y="419725"/>
            <a:ext cx="6172200" cy="830997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To add an Authorized User, click the Student tab…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3715366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  <p:bldP spid="2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811</TotalTime>
  <Words>546</Words>
  <Application>Microsoft Office PowerPoint</Application>
  <PresentationFormat>Widescreen</PresentationFormat>
  <Paragraphs>50</Paragraphs>
  <Slides>22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9" baseType="lpstr">
      <vt:lpstr>Arial</vt:lpstr>
      <vt:lpstr>Arial Black</vt:lpstr>
      <vt:lpstr>Calibri</vt:lpstr>
      <vt:lpstr>Calibri Light</vt:lpstr>
      <vt:lpstr>Forte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Laura Lamura</dc:creator>
  <cp:lastModifiedBy>gene.r.kelly@gmail.com</cp:lastModifiedBy>
  <cp:revision>54</cp:revision>
  <dcterms:created xsi:type="dcterms:W3CDTF">2019-06-06T14:54:39Z</dcterms:created>
  <dcterms:modified xsi:type="dcterms:W3CDTF">2020-06-17T17:18:50Z</dcterms:modified>
</cp:coreProperties>
</file>