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4" r:id="rId9"/>
    <p:sldId id="264" r:id="rId10"/>
    <p:sldId id="268" r:id="rId11"/>
    <p:sldId id="279" r:id="rId12"/>
    <p:sldId id="269" r:id="rId13"/>
    <p:sldId id="272" r:id="rId1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91" d="100"/>
          <a:sy n="91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066D0B4-7A74-44FB-ADB7-917B7200C886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33C8F3E-7BCD-448B-BE0E-F6AFA26F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24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4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5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5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0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4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0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1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442A-9872-4FC8-842B-B45090906BF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D4F92-7CE5-40EE-9ABB-4C121602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4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a@e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a@es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studentaid.gov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heaa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pafoundation.org/" TargetMode="External"/><Relationship Id="rId2" Type="http://schemas.openxmlformats.org/officeDocument/2006/relationships/hyperlink" Target="http://www.esu.edu/scholarship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9328" y="2082143"/>
            <a:ext cx="7279481" cy="4423160"/>
          </a:xfrm>
        </p:spPr>
        <p:txBody>
          <a:bodyPr>
            <a:noAutofit/>
          </a:bodyPr>
          <a:lstStyle/>
          <a:p>
            <a:pPr algn="l"/>
            <a:endParaRPr lang="en-US" sz="3000" dirty="0" smtClean="0">
              <a:latin typeface="Georgia" panose="02040502050405020303" pitchFamily="18" charset="0"/>
            </a:endParaRPr>
          </a:p>
          <a:p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sz="2000" dirty="0" err="1" smtClean="0">
                <a:latin typeface="Georgia" panose="02040502050405020303" pitchFamily="18" charset="0"/>
              </a:rPr>
              <a:t>Zimbar-Liljenstein</a:t>
            </a:r>
            <a:r>
              <a:rPr lang="en-US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>
                <a:latin typeface="Georgia" panose="02040502050405020303" pitchFamily="18" charset="0"/>
              </a:rPr>
              <a:t>Hall - Suite 100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Phone: 570-422-2800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Fax: 570-422-2850 </a:t>
            </a:r>
            <a:endParaRPr lang="en-US" sz="2000" dirty="0" smtClean="0">
              <a:latin typeface="Georgia" panose="02040502050405020303" pitchFamily="18" charset="0"/>
            </a:endParaRPr>
          </a:p>
          <a:p>
            <a:r>
              <a:rPr lang="en-US" sz="2000" dirty="0" smtClean="0">
                <a:latin typeface="Georgia" panose="02040502050405020303" pitchFamily="18" charset="0"/>
              </a:rPr>
              <a:t>E-mail: </a:t>
            </a:r>
            <a:r>
              <a:rPr lang="en-US" sz="2000" dirty="0" smtClean="0">
                <a:latin typeface="Georgia" panose="02040502050405020303" pitchFamily="18" charset="0"/>
                <a:hlinkClick r:id="rId2"/>
              </a:rPr>
              <a:t>fa@esu.edu</a:t>
            </a:r>
            <a:endParaRPr lang="en-US" sz="2000" dirty="0" smtClean="0">
              <a:latin typeface="Georgia" panose="02040502050405020303" pitchFamily="18" charset="0"/>
            </a:endParaRPr>
          </a:p>
          <a:p>
            <a:endParaRPr lang="en-US" sz="3000" dirty="0" smtClean="0">
              <a:latin typeface="Georgia" panose="02040502050405020303" pitchFamily="18" charset="0"/>
            </a:endParaRPr>
          </a:p>
          <a:p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latin typeface="Georgia" panose="02040502050405020303" pitchFamily="18" charset="0"/>
              </a:rPr>
              <a:t>The </a:t>
            </a:r>
            <a:r>
              <a:rPr lang="en-US" sz="3600" b="1" dirty="0">
                <a:latin typeface="Georgia" panose="02040502050405020303" pitchFamily="18" charset="0"/>
              </a:rPr>
              <a:t>Office of Financial Aid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704" y="2292502"/>
            <a:ext cx="7792785" cy="427535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Georgia" panose="02040502050405020303" pitchFamily="18" charset="0"/>
              </a:rPr>
              <a:t>Direct </a:t>
            </a:r>
            <a:r>
              <a:rPr lang="en-US" sz="1800" b="1" dirty="0">
                <a:latin typeface="Georgia" panose="02040502050405020303" pitchFamily="18" charset="0"/>
              </a:rPr>
              <a:t>PLUS Loans are federal loans that </a:t>
            </a:r>
            <a:r>
              <a:rPr lang="en-US" sz="1800" b="1" dirty="0" smtClean="0">
                <a:latin typeface="Georgia" panose="02040502050405020303" pitchFamily="18" charset="0"/>
              </a:rPr>
              <a:t>parents (biological or adopted) of </a:t>
            </a:r>
            <a:r>
              <a:rPr lang="en-US" sz="1800" b="1" dirty="0">
                <a:latin typeface="Georgia" panose="02040502050405020303" pitchFamily="18" charset="0"/>
              </a:rPr>
              <a:t>dependent undergraduate students use to help pay for </a:t>
            </a:r>
            <a:r>
              <a:rPr lang="en-US" sz="1800" b="1" dirty="0" smtClean="0">
                <a:latin typeface="Georgia" panose="02040502050405020303" pitchFamily="18" charset="0"/>
              </a:rPr>
              <a:t>educational expenses </a:t>
            </a:r>
          </a:p>
          <a:p>
            <a:r>
              <a:rPr lang="en-US" sz="1400" i="1" dirty="0" smtClean="0">
                <a:latin typeface="Georgia" panose="02040502050405020303" pitchFamily="18" charset="0"/>
              </a:rPr>
              <a:t>(Eligibility is based on the borrower’s credit worthiness)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Interest </a:t>
            </a:r>
            <a:r>
              <a:rPr lang="en-US" sz="1400" dirty="0">
                <a:latin typeface="Georgia" panose="02040502050405020303" pitchFamily="18" charset="0"/>
              </a:rPr>
              <a:t>accrues throughout the life of the loan, including while the student is enrolled in </a:t>
            </a:r>
            <a:r>
              <a:rPr lang="en-US" sz="1400" dirty="0" smtClean="0">
                <a:latin typeface="Georgia" panose="02040502050405020303" pitchFamily="18" charset="0"/>
              </a:rPr>
              <a:t>school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I</a:t>
            </a:r>
            <a:r>
              <a:rPr lang="en-US" sz="1000" dirty="0" smtClean="0">
                <a:latin typeface="Georgia" panose="02040502050405020303" pitchFamily="18" charset="0"/>
              </a:rPr>
              <a:t>nterest rates are </a:t>
            </a:r>
            <a:r>
              <a:rPr lang="en-US" sz="1000" dirty="0">
                <a:latin typeface="Georgia" panose="02040502050405020303" pitchFamily="18" charset="0"/>
              </a:rPr>
              <a:t>fixed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The </a:t>
            </a:r>
            <a:r>
              <a:rPr lang="en-US" sz="1400" dirty="0">
                <a:latin typeface="Georgia" panose="02040502050405020303" pitchFamily="18" charset="0"/>
              </a:rPr>
              <a:t>borrower is charged </a:t>
            </a:r>
            <a:r>
              <a:rPr lang="en-US" sz="1400" dirty="0" smtClean="0">
                <a:latin typeface="Georgia" panose="02040502050405020303" pitchFamily="18" charset="0"/>
              </a:rPr>
              <a:t>an origination </a:t>
            </a:r>
            <a:r>
              <a:rPr lang="en-US" sz="1400" dirty="0">
                <a:latin typeface="Georgia" panose="02040502050405020303" pitchFamily="18" charset="0"/>
              </a:rPr>
              <a:t>fee </a:t>
            </a:r>
            <a:endParaRPr lang="en-US" sz="1400" dirty="0" smtClean="0">
              <a:latin typeface="Georgia" panose="02040502050405020303" pitchFamily="18" charset="0"/>
            </a:endParaRP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The origination </a:t>
            </a:r>
            <a:r>
              <a:rPr lang="en-US" sz="1000" dirty="0">
                <a:latin typeface="Georgia" panose="02040502050405020303" pitchFamily="18" charset="0"/>
              </a:rPr>
              <a:t>fee is deducted from the loan disbursement before the borrower receives the </a:t>
            </a:r>
            <a:r>
              <a:rPr lang="en-US" sz="1000" dirty="0" smtClean="0">
                <a:latin typeface="Georgia" panose="02040502050405020303" pitchFamily="18" charset="0"/>
              </a:rPr>
              <a:t>funds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lvl="1"/>
            <a:r>
              <a:rPr lang="en-US" sz="16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If a parent is denied a PLUS loan, the student will be eligible to receive an additional $4,000 in unsubsidized loan funds as a first-year student</a:t>
            </a:r>
          </a:p>
          <a:p>
            <a:pPr marL="0" lvl="1"/>
            <a:endParaRPr lang="en-US" sz="16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lvl="1"/>
            <a:r>
              <a:rPr lang="en-US" sz="1600" b="1" i="1" dirty="0" smtClean="0">
                <a:latin typeface="Georgia" panose="02040502050405020303" pitchFamily="18" charset="0"/>
              </a:rPr>
              <a:t>To apply for a PLUS loan, please visit </a:t>
            </a:r>
            <a:r>
              <a:rPr lang="en-US" sz="1600" b="1" i="1" u="sng" dirty="0" smtClean="0">
                <a:latin typeface="Georgia" panose="02040502050405020303" pitchFamily="18" charset="0"/>
              </a:rPr>
              <a:t>studentaid.gov</a:t>
            </a:r>
          </a:p>
          <a:p>
            <a:pPr marL="0" lvl="1"/>
            <a:r>
              <a:rPr lang="en-US" sz="1200" b="1" i="1" dirty="0" smtClean="0">
                <a:latin typeface="Georgia" panose="02040502050405020303" pitchFamily="18" charset="0"/>
              </a:rPr>
              <a:t>Parents will need to log in with their FSA user ID and password</a:t>
            </a:r>
            <a:endParaRPr lang="en-US" sz="1200" b="1" i="1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Georgia" panose="02040502050405020303" pitchFamily="18" charset="0"/>
              </a:rPr>
              <a:t>Federal Direct Parent Loan </a:t>
            </a:r>
            <a:r>
              <a:rPr lang="en-US" sz="4000" dirty="0" smtClean="0">
                <a:latin typeface="Georgia" panose="02040502050405020303" pitchFamily="18" charset="0"/>
              </a:rPr>
              <a:t>(</a:t>
            </a:r>
            <a:r>
              <a:rPr lang="en-US" sz="4000" dirty="0">
                <a:latin typeface="Georgia" panose="02040502050405020303" pitchFamily="18" charset="0"/>
              </a:rPr>
              <a:t>PLUS)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1136" y="2292503"/>
            <a:ext cx="7765353" cy="4104032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Georgia" panose="02040502050405020303" pitchFamily="18" charset="0"/>
              </a:rPr>
              <a:t>Private student loans, like federal student loans, can be used to pay for college costs, but they originate with a bank, credit union or online </a:t>
            </a:r>
            <a:r>
              <a:rPr lang="en-US" sz="1600" b="1" dirty="0" smtClean="0">
                <a:latin typeface="Georgia" panose="02040502050405020303" pitchFamily="18" charset="0"/>
              </a:rPr>
              <a:t>lender </a:t>
            </a:r>
            <a:r>
              <a:rPr lang="en-US" sz="1600" b="1" dirty="0">
                <a:latin typeface="Georgia" panose="02040502050405020303" pitchFamily="18" charset="0"/>
              </a:rPr>
              <a:t>rather </a:t>
            </a:r>
            <a:r>
              <a:rPr lang="en-US" sz="1600" b="1" dirty="0" smtClean="0">
                <a:latin typeface="Georgia" panose="02040502050405020303" pitchFamily="18" charset="0"/>
              </a:rPr>
              <a:t>than </a:t>
            </a:r>
            <a:r>
              <a:rPr lang="en-US" sz="1600" b="1" dirty="0">
                <a:latin typeface="Georgia" panose="02040502050405020303" pitchFamily="18" charset="0"/>
              </a:rPr>
              <a:t>the federal </a:t>
            </a:r>
            <a:r>
              <a:rPr lang="en-US" sz="1600" b="1" dirty="0" smtClean="0">
                <a:latin typeface="Georgia" panose="02040502050405020303" pitchFamily="18" charset="0"/>
              </a:rPr>
              <a:t>government</a:t>
            </a:r>
          </a:p>
          <a:p>
            <a:endParaRPr lang="en-US" sz="1600" b="1" dirty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Terms and conditions are determined by the lender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Interest rates may be variable or fixed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Read the small print before you sign</a:t>
            </a:r>
            <a:endParaRPr lang="en-US" sz="1400" dirty="0" smtClean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Loans are based on a credit check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Most students lack credit history, requiring a co-signer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endParaRPr lang="en-US" sz="1000" dirty="0" smtClean="0">
              <a:latin typeface="Georgia" panose="02040502050405020303" pitchFamily="18" charset="0"/>
            </a:endParaRPr>
          </a:p>
          <a:p>
            <a:pPr lvl="1" algn="l"/>
            <a:endParaRPr lang="en-US" sz="1000" dirty="0">
              <a:latin typeface="Georgia" panose="02040502050405020303" pitchFamily="18" charset="0"/>
            </a:endParaRPr>
          </a:p>
          <a:p>
            <a:pPr lvl="1"/>
            <a:r>
              <a:rPr lang="en-US" sz="1800" b="1" dirty="0" smtClean="0">
                <a:latin typeface="Georgia" panose="02040502050405020303" pitchFamily="18" charset="0"/>
              </a:rPr>
              <a:t>To explore private student loan options and to compare different lenders, please visit: </a:t>
            </a:r>
            <a:r>
              <a:rPr lang="en-US" sz="1800" b="1" u="sng" dirty="0" smtClean="0">
                <a:latin typeface="Georgia" panose="02040502050405020303" pitchFamily="18" charset="0"/>
              </a:rPr>
              <a:t>elmselect.com</a:t>
            </a:r>
          </a:p>
          <a:p>
            <a:endParaRPr lang="en-US" sz="1600" b="1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Georgia" panose="02040502050405020303" pitchFamily="18" charset="0"/>
              </a:rPr>
              <a:t>Private Student Loans</a:t>
            </a:r>
            <a:endParaRPr lang="en-US" sz="400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2292502"/>
            <a:ext cx="7801929" cy="3829623"/>
          </a:xfrm>
        </p:spPr>
        <p:txBody>
          <a:bodyPr>
            <a:noAutofit/>
          </a:bodyPr>
          <a:lstStyle/>
          <a:p>
            <a:pPr algn="l"/>
            <a:r>
              <a:rPr lang="en-US" sz="1800" b="1" dirty="0" smtClean="0">
                <a:latin typeface="Georgia" panose="02040502050405020303" pitchFamily="18" charset="0"/>
              </a:rPr>
              <a:t>What is verification?</a:t>
            </a:r>
          </a:p>
          <a:p>
            <a:pPr algn="l"/>
            <a:r>
              <a:rPr lang="en-US" sz="1400" dirty="0" smtClean="0">
                <a:latin typeface="Georgia" panose="02040502050405020303" pitchFamily="18" charset="0"/>
              </a:rPr>
              <a:t>Verification </a:t>
            </a:r>
            <a:r>
              <a:rPr lang="en-US" sz="1400" dirty="0">
                <a:latin typeface="Georgia" panose="02040502050405020303" pitchFamily="18" charset="0"/>
              </a:rPr>
              <a:t>is the process </a:t>
            </a:r>
            <a:r>
              <a:rPr lang="en-US" sz="1400" dirty="0" smtClean="0">
                <a:latin typeface="Georgia" panose="02040502050405020303" pitchFamily="18" charset="0"/>
              </a:rPr>
              <a:t>a </a:t>
            </a:r>
            <a:r>
              <a:rPr lang="en-US" sz="1400" dirty="0">
                <a:latin typeface="Georgia" panose="02040502050405020303" pitchFamily="18" charset="0"/>
              </a:rPr>
              <a:t>school uses to confirm that the data reported on your FAFSA form is </a:t>
            </a:r>
            <a:r>
              <a:rPr lang="en-US" sz="1400" dirty="0" smtClean="0">
                <a:latin typeface="Georgia" panose="02040502050405020303" pitchFamily="18" charset="0"/>
              </a:rPr>
              <a:t>accurate</a:t>
            </a:r>
          </a:p>
          <a:p>
            <a:pPr algn="l"/>
            <a:endParaRPr lang="en-US" sz="100" dirty="0">
              <a:latin typeface="Georgia" panose="02040502050405020303" pitchFamily="18" charset="0"/>
            </a:endParaRPr>
          </a:p>
          <a:p>
            <a:pPr algn="l"/>
            <a:r>
              <a:rPr lang="en-US" sz="1800" b="1" dirty="0" smtClean="0">
                <a:latin typeface="Georgia" panose="02040502050405020303" pitchFamily="18" charset="0"/>
              </a:rPr>
              <a:t>Why were you selected for verification?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dirty="0" smtClean="0">
                <a:latin typeface="Georgia" panose="02040502050405020303" pitchFamily="18" charset="0"/>
              </a:rPr>
              <a:t>The Department of Education selects FAFSAs at random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Georgia" panose="02040502050405020303" pitchFamily="18" charset="0"/>
              </a:rPr>
              <a:t>T</a:t>
            </a:r>
            <a:r>
              <a:rPr lang="en-US" sz="1400" dirty="0" smtClean="0">
                <a:latin typeface="Georgia" panose="02040502050405020303" pitchFamily="18" charset="0"/>
              </a:rPr>
              <a:t>he school may select a FAFSA for verification if there appears to be conflicting information</a:t>
            </a:r>
          </a:p>
          <a:p>
            <a:pPr algn="l"/>
            <a:endParaRPr lang="en-US" sz="800" dirty="0" smtClean="0">
              <a:latin typeface="Georgia" panose="02040502050405020303" pitchFamily="18" charset="0"/>
            </a:endParaRPr>
          </a:p>
          <a:p>
            <a:pPr algn="l"/>
            <a:endParaRPr lang="en-US" sz="800" dirty="0">
              <a:latin typeface="Georgia" panose="020405020504050203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If you are selected for verification you must complete the verification process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r>
              <a:rPr lang="en-US" sz="1600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efore you can receive federal financial aid.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i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ESU uses a third-party company, </a:t>
            </a:r>
            <a:r>
              <a:rPr lang="en-US" sz="1200" dirty="0" err="1" smtClean="0">
                <a:latin typeface="Georgia" panose="02040502050405020303" pitchFamily="18" charset="0"/>
              </a:rPr>
              <a:t>Inceptia</a:t>
            </a:r>
            <a:r>
              <a:rPr lang="en-US" sz="1200" dirty="0" smtClean="0">
                <a:latin typeface="Georgia" panose="02040502050405020303" pitchFamily="18" charset="0"/>
              </a:rPr>
              <a:t> to complete the verification process. If you are selected for verification, once you submit the enrollment fee you will receive an email directing you to the </a:t>
            </a:r>
            <a:r>
              <a:rPr lang="en-US" sz="1200" dirty="0" err="1" smtClean="0">
                <a:latin typeface="Georgia" panose="02040502050405020303" pitchFamily="18" charset="0"/>
              </a:rPr>
              <a:t>Inceptia</a:t>
            </a:r>
            <a:r>
              <a:rPr lang="en-US" sz="1200" dirty="0" smtClean="0">
                <a:latin typeface="Georgia" panose="02040502050405020303" pitchFamily="18" charset="0"/>
              </a:rPr>
              <a:t> website (verification gateway) to create your username and password and to submit the required documents </a:t>
            </a:r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FAFSA Verification 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7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7008" y="2292502"/>
            <a:ext cx="7279481" cy="31207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Georgia" panose="02040502050405020303" pitchFamily="18" charset="0"/>
              </a:rPr>
              <a:t>The Financial Aid Office is here to explain, clarify,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Georgia" panose="02040502050405020303" pitchFamily="18" charset="0"/>
              </a:rPr>
              <a:t>and answer any questions you may have.</a:t>
            </a:r>
          </a:p>
          <a:p>
            <a:endParaRPr lang="en-US" sz="1800" dirty="0">
              <a:latin typeface="Georgia" panose="02040502050405020303" pitchFamily="18" charset="0"/>
            </a:endParaRPr>
          </a:p>
          <a:p>
            <a:r>
              <a:rPr lang="en-US" sz="1800" dirty="0" smtClean="0">
                <a:latin typeface="Georgia" panose="02040502050405020303" pitchFamily="18" charset="0"/>
              </a:rPr>
              <a:t>Phone</a:t>
            </a:r>
            <a:r>
              <a:rPr lang="en-US" sz="1800" dirty="0">
                <a:latin typeface="Georgia" panose="02040502050405020303" pitchFamily="18" charset="0"/>
              </a:rPr>
              <a:t>: 570-422-2800 </a:t>
            </a:r>
          </a:p>
          <a:p>
            <a:r>
              <a:rPr lang="en-US" sz="1800" dirty="0">
                <a:latin typeface="Georgia" panose="02040502050405020303" pitchFamily="18" charset="0"/>
              </a:rPr>
              <a:t>Fax: 570-422-2850 </a:t>
            </a:r>
          </a:p>
          <a:p>
            <a:r>
              <a:rPr lang="en-US" sz="1800" dirty="0" smtClean="0">
                <a:latin typeface="Georgia" panose="02040502050405020303" pitchFamily="18" charset="0"/>
              </a:rPr>
              <a:t>Email</a:t>
            </a:r>
            <a:r>
              <a:rPr lang="en-US" sz="1800" dirty="0">
                <a:latin typeface="Georgia" panose="02040502050405020303" pitchFamily="18" charset="0"/>
              </a:rPr>
              <a:t>: </a:t>
            </a:r>
            <a:r>
              <a:rPr lang="en-US" sz="1800" dirty="0" smtClean="0">
                <a:latin typeface="Georgia" panose="02040502050405020303" pitchFamily="18" charset="0"/>
                <a:hlinkClick r:id="rId2"/>
              </a:rPr>
              <a:t>fa@esu.edu</a:t>
            </a:r>
            <a:endParaRPr lang="en-US" sz="1800" dirty="0" smtClean="0">
              <a:latin typeface="Georgia" panose="02040502050405020303" pitchFamily="18" charset="0"/>
            </a:endParaRPr>
          </a:p>
          <a:p>
            <a:endParaRPr lang="en-US" sz="1800" dirty="0" smtClean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Questions?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0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92502"/>
            <a:ext cx="9144000" cy="4275351"/>
          </a:xfrm>
        </p:spPr>
        <p:txBody>
          <a:bodyPr numCol="2">
            <a:noAutofit/>
          </a:bodyPr>
          <a:lstStyle/>
          <a:p>
            <a:r>
              <a:rPr lang="en-US" sz="1800" b="1" dirty="0" smtClean="0">
                <a:latin typeface="Georgia" panose="02040502050405020303" pitchFamily="18" charset="0"/>
              </a:rPr>
              <a:t>To complete your FAFSA: </a:t>
            </a:r>
          </a:p>
          <a:p>
            <a:endParaRPr lang="en-US" sz="800" b="1" dirty="0" smtClean="0">
              <a:latin typeface="Georgia" panose="02040502050405020303" pitchFamily="18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Visit – </a:t>
            </a:r>
            <a:r>
              <a:rPr lang="en-US" sz="1400" dirty="0" smtClean="0">
                <a:latin typeface="Georgia" panose="02040502050405020303" pitchFamily="18" charset="0"/>
                <a:hlinkClick r:id="rId2" action="ppaction://hlinkfile"/>
              </a:rPr>
              <a:t>studentaid.gov</a:t>
            </a:r>
            <a:endParaRPr lang="en-US" sz="1400" dirty="0" smtClean="0">
              <a:latin typeface="Georgia" panose="02040502050405020303" pitchFamily="18" charset="0"/>
            </a:endParaRP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Create your FSA user ID and password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(students and parents will need their own)</a:t>
            </a:r>
          </a:p>
          <a:p>
            <a:pPr marL="285750" indent="-285750" algn="l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Complete your FAFSA 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	</a:t>
            </a:r>
            <a:r>
              <a:rPr lang="en-US" sz="1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(ESU’s school code 003320)</a:t>
            </a:r>
          </a:p>
          <a:p>
            <a:pPr algn="l">
              <a:spcBef>
                <a:spcPts val="0"/>
              </a:spcBef>
            </a:pPr>
            <a:endParaRPr lang="en-US" sz="10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endParaRPr lang="en-US" sz="1000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endParaRPr lang="en-US" sz="1200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r>
              <a:rPr lang="en-US" sz="1800" dirty="0" smtClean="0">
                <a:latin typeface="Georgia" panose="02040502050405020303" pitchFamily="18" charset="0"/>
              </a:rPr>
              <a:t> </a:t>
            </a: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endParaRPr lang="en-US" sz="1800" dirty="0" smtClean="0"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endParaRPr lang="en-US" sz="1800" b="1" dirty="0" smtClean="0">
              <a:latin typeface="Georgia" panose="02040502050405020303" pitchFamily="18" charset="0"/>
            </a:endParaRPr>
          </a:p>
          <a:p>
            <a:r>
              <a:rPr lang="en-US" sz="1800" b="1" dirty="0" smtClean="0">
                <a:latin typeface="Georgia" panose="02040502050405020303" pitchFamily="18" charset="0"/>
              </a:rPr>
              <a:t>Your Award Letter from ESU:</a:t>
            </a:r>
          </a:p>
          <a:p>
            <a:r>
              <a:rPr lang="en-US" sz="1000" b="1" dirty="0" smtClean="0">
                <a:latin typeface="Georgia" panose="02040502050405020303" pitchFamily="18" charset="0"/>
              </a:rPr>
              <a:t>Sample:</a:t>
            </a:r>
            <a:endParaRPr lang="en-US" sz="1000" b="1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FAFSA and your Award Letter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4584" y="3950208"/>
            <a:ext cx="3941631" cy="22509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3950" y="2893432"/>
            <a:ext cx="3535033" cy="36252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794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378" y="2191775"/>
            <a:ext cx="7171959" cy="4088001"/>
          </a:xfrm>
        </p:spPr>
        <p:txBody>
          <a:bodyPr>
            <a:noAutofit/>
          </a:bodyPr>
          <a:lstStyle/>
          <a:p>
            <a:pPr algn="l"/>
            <a:endParaRPr lang="en-US" sz="1800" b="1" dirty="0" smtClean="0">
              <a:latin typeface="Georgia" panose="02040502050405020303" pitchFamily="18" charset="0"/>
            </a:endParaRPr>
          </a:p>
          <a:p>
            <a:pPr algn="l"/>
            <a:r>
              <a:rPr lang="en-US" sz="1800" b="1" dirty="0" smtClean="0">
                <a:latin typeface="Georgia" panose="02040502050405020303" pitchFamily="18" charset="0"/>
              </a:rPr>
              <a:t>Financial Aid is an umbrella term that includes:</a:t>
            </a:r>
          </a:p>
          <a:p>
            <a:pPr algn="l"/>
            <a:endParaRPr lang="en-US" sz="1400" dirty="0" smtClean="0">
              <a:latin typeface="Georgia" panose="02040502050405020303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Grants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Scholarships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Work-Study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Loans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Any other funds that do not come from you</a:t>
            </a:r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What is Financial Aid?</a:t>
            </a:r>
            <a:r>
              <a:rPr lang="en-US" sz="4000" dirty="0" smtClean="0">
                <a:latin typeface="Georgia" panose="02040502050405020303" pitchFamily="18" charset="0"/>
              </a:rPr>
              <a:t> </a:t>
            </a:r>
            <a:endParaRPr lang="en-US" sz="400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201" y="4235775"/>
            <a:ext cx="2672714" cy="170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-13022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2848" y="2292502"/>
            <a:ext cx="7783641" cy="4121449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Georgia" panose="02040502050405020303" pitchFamily="18" charset="0"/>
              </a:rPr>
              <a:t>Grants</a:t>
            </a:r>
            <a:r>
              <a:rPr lang="en-US" sz="1800" dirty="0" smtClean="0">
                <a:latin typeface="Georgia" panose="02040502050405020303" pitchFamily="18" charset="0"/>
              </a:rPr>
              <a:t> – Money that does not need to be paid back</a:t>
            </a:r>
          </a:p>
          <a:p>
            <a:r>
              <a:rPr lang="en-US" sz="1400" i="1" dirty="0" smtClean="0">
                <a:latin typeface="Georgia" panose="02040502050405020303" pitchFamily="18" charset="0"/>
              </a:rPr>
              <a:t>(Eligibility is typically determined based on a student’s FAFSA)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endParaRPr lang="en-US" sz="1400" dirty="0" smtClean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Federal Pell Grant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Awarded to those with exceptional financial need as determined by the FAFSA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Federal Supplemental Educational Opportunity Grant (FSEOG)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Awarded to those with exceptional financial need as determined by the FAFSA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Funds are limited and not all students who meet eligibility will receive this award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Pennsylvania State Grant 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Awarded to those with financial need as determined by the FAFSA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Awards are determined through PHEAA (</a:t>
            </a:r>
            <a:r>
              <a:rPr lang="en-US" sz="1000" dirty="0" smtClean="0">
                <a:hlinkClick r:id="rId2"/>
              </a:rPr>
              <a:t>www.pheaa.org</a:t>
            </a:r>
            <a:r>
              <a:rPr lang="en-US" sz="1000" dirty="0" smtClean="0"/>
              <a:t>)</a:t>
            </a:r>
            <a:endParaRPr lang="en-US" sz="1000" dirty="0" smtClean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Institutional Grant Awards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Awarded by the Admissions Office at ESU</a:t>
            </a:r>
          </a:p>
          <a:p>
            <a:pPr algn="l"/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Description of Awards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8139" y="5046407"/>
            <a:ext cx="23241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704" y="2292503"/>
            <a:ext cx="7763257" cy="3916708"/>
          </a:xfrm>
        </p:spPr>
        <p:txBody>
          <a:bodyPr>
            <a:noAutofit/>
          </a:bodyPr>
          <a:lstStyle/>
          <a:p>
            <a:pPr lvl="0"/>
            <a:r>
              <a:rPr lang="en-US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Scholarships</a:t>
            </a:r>
            <a:r>
              <a:rPr lang="en-US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– Money that does not need to be paid back</a:t>
            </a:r>
          </a:p>
          <a:p>
            <a:pPr lvl="0"/>
            <a:r>
              <a:rPr lang="en-US" sz="1400" i="1" dirty="0">
                <a:solidFill>
                  <a:prstClr val="black"/>
                </a:solidFill>
                <a:latin typeface="Georgia" panose="02040502050405020303" pitchFamily="18" charset="0"/>
              </a:rPr>
              <a:t>(Eligibility is typically determined based on </a:t>
            </a:r>
            <a:r>
              <a:rPr lang="en-US" sz="1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need and/or merit)</a:t>
            </a:r>
            <a:endParaRPr lang="en-US" sz="1400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lvl="0" algn="l"/>
            <a:endParaRPr lang="en-US" sz="1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Georgia" panose="02040502050405020303" pitchFamily="18" charset="0"/>
              </a:rPr>
              <a:t>Institutional </a:t>
            </a: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Scholarship Awards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prstClr val="black"/>
                </a:solidFill>
                <a:latin typeface="Georgia" panose="02040502050405020303" pitchFamily="18" charset="0"/>
              </a:rPr>
              <a:t>Admissions Scholarships – merit </a:t>
            </a: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and/or need based </a:t>
            </a:r>
            <a:r>
              <a:rPr lang="en-US" sz="1000" dirty="0">
                <a:solidFill>
                  <a:prstClr val="black"/>
                </a:solidFill>
                <a:latin typeface="Georgia" panose="02040502050405020303" pitchFamily="18" charset="0"/>
              </a:rPr>
              <a:t>scholarships </a:t>
            </a: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determined at the time of admission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Foundation Scholarships – merit and/or need based scholarships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Athletic Scholarships – </a:t>
            </a:r>
            <a:r>
              <a:rPr lang="en-US" sz="1000" dirty="0">
                <a:solidFill>
                  <a:prstClr val="black"/>
                </a:solidFill>
                <a:latin typeface="Georgia" panose="02040502050405020303" pitchFamily="18" charset="0"/>
              </a:rPr>
              <a:t>Decided by the Athletic Director and/or Head </a:t>
            </a: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Coach </a:t>
            </a:r>
            <a:endParaRPr lang="en-US" sz="14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External Scholarship Awards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hlinkClick r:id="rId2"/>
              </a:rPr>
              <a:t>www.esu.edu/scholarships</a:t>
            </a:r>
            <a:endParaRPr lang="en-US" sz="1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Pennsylvania State System of Higher Education Foundation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  <a:hlinkClick r:id="rId3"/>
              </a:rPr>
              <a:t>www.thepafoundation.org</a:t>
            </a:r>
            <a:endParaRPr lang="en-US" sz="1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l"/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Description of Awards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9174" y="4891087"/>
            <a:ext cx="23241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280" y="2292502"/>
            <a:ext cx="7756209" cy="25893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>
                <a:latin typeface="Georgia" panose="02040502050405020303" pitchFamily="18" charset="0"/>
              </a:rPr>
              <a:t>Work Study </a:t>
            </a:r>
            <a:r>
              <a:rPr lang="en-US" sz="1800" dirty="0" smtClean="0">
                <a:latin typeface="Georgia" panose="02040502050405020303" pitchFamily="18" charset="0"/>
              </a:rPr>
              <a:t>– A part-time job where you can </a:t>
            </a:r>
            <a:r>
              <a:rPr lang="en-US" sz="1800" dirty="0">
                <a:latin typeface="Georgia" panose="02040502050405020303" pitchFamily="18" charset="0"/>
              </a:rPr>
              <a:t>earn </a:t>
            </a:r>
            <a:endParaRPr lang="en-US" sz="1800" dirty="0" smtClean="0">
              <a:latin typeface="Georgia" panose="020405020504050203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Georgia" panose="02040502050405020303" pitchFamily="18" charset="0"/>
              </a:rPr>
              <a:t>money </a:t>
            </a:r>
            <a:r>
              <a:rPr lang="en-US" sz="1800" dirty="0">
                <a:latin typeface="Georgia" panose="02040502050405020303" pitchFamily="18" charset="0"/>
              </a:rPr>
              <a:t>to </a:t>
            </a:r>
            <a:r>
              <a:rPr lang="en-US" sz="1800" dirty="0" smtClean="0">
                <a:latin typeface="Georgia" panose="02040502050405020303" pitchFamily="18" charset="0"/>
              </a:rPr>
              <a:t>help pay educational expenses</a:t>
            </a:r>
          </a:p>
          <a:p>
            <a:pPr lvl="0"/>
            <a:r>
              <a:rPr lang="en-US" sz="1400" i="1" dirty="0">
                <a:solidFill>
                  <a:prstClr val="black"/>
                </a:solidFill>
                <a:latin typeface="Georgia" panose="02040502050405020303" pitchFamily="18" charset="0"/>
              </a:rPr>
              <a:t>(Eligibility is </a:t>
            </a:r>
            <a:r>
              <a:rPr lang="en-US" sz="1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determined </a:t>
            </a:r>
            <a:r>
              <a:rPr lang="en-US" sz="1400" i="1" dirty="0">
                <a:solidFill>
                  <a:prstClr val="black"/>
                </a:solidFill>
                <a:latin typeface="Georgia" panose="02040502050405020303" pitchFamily="18" charset="0"/>
              </a:rPr>
              <a:t>based on </a:t>
            </a:r>
            <a:r>
              <a:rPr lang="en-US" sz="1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need)</a:t>
            </a:r>
          </a:p>
          <a:p>
            <a:pPr lvl="0" algn="l"/>
            <a:endParaRPr lang="en-US" sz="1400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Students apply for positions through Human Resources – Student Employment</a:t>
            </a: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Students can work up-to 20 hours per week</a:t>
            </a: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Students are paid biweekly (earned wages are not applied to the bill)</a:t>
            </a:r>
          </a:p>
          <a:p>
            <a:pPr lvl="0" algn="l"/>
            <a:endParaRPr lang="en-US" sz="1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Description of Awards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139" y="5021846"/>
            <a:ext cx="23241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704" y="2292503"/>
            <a:ext cx="7792785" cy="4186674"/>
          </a:xfrm>
        </p:spPr>
        <p:txBody>
          <a:bodyPr>
            <a:noAutofit/>
          </a:bodyPr>
          <a:lstStyle/>
          <a:p>
            <a:pPr lvl="0"/>
            <a:r>
              <a:rPr lang="en-US" sz="1800" b="1" dirty="0" smtClean="0">
                <a:latin typeface="Georgia" panose="02040502050405020303" pitchFamily="18" charset="0"/>
              </a:rPr>
              <a:t>Federal Direct Loans </a:t>
            </a:r>
            <a:r>
              <a:rPr lang="en-US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– 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Money that </a:t>
            </a:r>
            <a:r>
              <a:rPr lang="en-US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needs 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to be </a:t>
            </a:r>
            <a:r>
              <a:rPr lang="en-US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repaid</a:t>
            </a:r>
          </a:p>
          <a:p>
            <a:pPr lvl="0"/>
            <a:r>
              <a:rPr lang="en-US" sz="1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(Eligibility is determined based on enrollment status and need)</a:t>
            </a:r>
          </a:p>
          <a:p>
            <a:pPr lvl="0"/>
            <a:endParaRPr lang="en-US" sz="1400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Direct Subsidized Loan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Based on need 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Interest does not accrue while student is enrolled</a:t>
            </a: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Direct Unsubsidized Loan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 based on need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Interest does accrue while student is enrolled</a:t>
            </a:r>
          </a:p>
          <a:p>
            <a:pPr lvl="0" algn="l"/>
            <a:endParaRPr lang="en-US" sz="1000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171450" lvl="0" indent="-171450" algn="l">
              <a:buFont typeface="Georgia" panose="02040502050405020303" pitchFamily="18" charset="0"/>
              <a:buChar char="*"/>
            </a:pPr>
            <a:r>
              <a:rPr lang="en-US" sz="1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Current </a:t>
            </a:r>
            <a:r>
              <a:rPr lang="en-US" sz="1000" i="1" dirty="0">
                <a:solidFill>
                  <a:prstClr val="black"/>
                </a:solidFill>
                <a:latin typeface="Georgia" panose="02040502050405020303" pitchFamily="18" charset="0"/>
              </a:rPr>
              <a:t>interest rate for </a:t>
            </a:r>
            <a:r>
              <a:rPr lang="en-US" sz="1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2020-2021 </a:t>
            </a:r>
            <a:r>
              <a:rPr lang="en-US" sz="1000" i="1" dirty="0">
                <a:solidFill>
                  <a:prstClr val="black"/>
                </a:solidFill>
                <a:latin typeface="Georgia" panose="02040502050405020303" pitchFamily="18" charset="0"/>
              </a:rPr>
              <a:t>undergraduate loans is </a:t>
            </a:r>
            <a:r>
              <a:rPr lang="en-US" sz="1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2.75%. </a:t>
            </a:r>
          </a:p>
          <a:p>
            <a:pPr marL="171450" indent="-171450" algn="l">
              <a:buFont typeface="Georgia" panose="02040502050405020303" pitchFamily="18" charset="0"/>
              <a:buChar char="*"/>
            </a:pPr>
            <a:r>
              <a:rPr lang="en-US" sz="1000" i="1" dirty="0">
                <a:latin typeface="Georgia" panose="02040502050405020303" pitchFamily="18" charset="0"/>
              </a:rPr>
              <a:t>An origination fee is charged to the borrower (deducted from the loan disbursement)</a:t>
            </a:r>
          </a:p>
          <a:p>
            <a:pPr marL="171450" indent="-171450" algn="l">
              <a:buFont typeface="Georgia" panose="02040502050405020303" pitchFamily="18" charset="0"/>
              <a:buChar char="*"/>
            </a:pPr>
            <a:r>
              <a:rPr lang="en-US" sz="1000" i="1" dirty="0" smtClean="0">
                <a:latin typeface="Georgia" panose="02040502050405020303" pitchFamily="18" charset="0"/>
              </a:rPr>
              <a:t>Current </a:t>
            </a:r>
            <a:r>
              <a:rPr lang="en-US" sz="1000" i="1" dirty="0">
                <a:latin typeface="Georgia" panose="02040502050405020303" pitchFamily="18" charset="0"/>
              </a:rPr>
              <a:t>origination fee for </a:t>
            </a:r>
            <a:r>
              <a:rPr lang="en-US" sz="1000" i="1" dirty="0" smtClean="0">
                <a:latin typeface="Georgia" panose="02040502050405020303" pitchFamily="18" charset="0"/>
              </a:rPr>
              <a:t>undergraduate loans disbursed before 10/1/20 </a:t>
            </a:r>
            <a:r>
              <a:rPr lang="en-US" sz="1000" i="1" dirty="0">
                <a:latin typeface="Georgia" panose="02040502050405020303" pitchFamily="18" charset="0"/>
              </a:rPr>
              <a:t>is 1.059%. </a:t>
            </a:r>
          </a:p>
          <a:p>
            <a:pPr lvl="0" algn="l"/>
            <a:endParaRPr lang="en-US" sz="1000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l"/>
            <a:endParaRPr lang="en-US" sz="1800" dirty="0" smtClean="0">
              <a:latin typeface="Georgia" panose="02040502050405020303" pitchFamily="18" charset="0"/>
            </a:endParaRPr>
          </a:p>
          <a:p>
            <a:pPr algn="l"/>
            <a:endParaRPr lang="en-US" sz="1800" dirty="0">
              <a:latin typeface="Georgia" panose="02040502050405020303" pitchFamily="18" charset="0"/>
            </a:endParaRPr>
          </a:p>
          <a:p>
            <a:pPr algn="l"/>
            <a:endParaRPr lang="en-US" sz="1800" dirty="0" smtClean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Description of Awards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139" y="4867656"/>
            <a:ext cx="23241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7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1136" y="2292502"/>
            <a:ext cx="7765353" cy="4275351"/>
          </a:xfrm>
        </p:spPr>
        <p:txBody>
          <a:bodyPr>
            <a:noAutofit/>
          </a:bodyPr>
          <a:lstStyle/>
          <a:p>
            <a:pPr algn="l"/>
            <a:endParaRPr lang="en-US" sz="1800" b="1" dirty="0" smtClean="0">
              <a:latin typeface="Georgia" panose="02040502050405020303" pitchFamily="18" charset="0"/>
            </a:endParaRPr>
          </a:p>
          <a:p>
            <a:pPr algn="l"/>
            <a:r>
              <a:rPr lang="en-US" sz="1800" b="1" dirty="0" smtClean="0">
                <a:latin typeface="Georgia" panose="02040502050405020303" pitchFamily="18" charset="0"/>
              </a:rPr>
              <a:t>Requirements for Disbursement:</a:t>
            </a:r>
            <a:endParaRPr lang="en-US" sz="1800" b="1" dirty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Entrance Counseling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Entrance counseling explains the obligations you agree to meet as a condition of borrowing a Direct Loan</a:t>
            </a:r>
            <a:endParaRPr lang="en-US" sz="1000" dirty="0" smtClean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Master Promissory Note (MPN) </a:t>
            </a:r>
          </a:p>
          <a:p>
            <a:pPr marL="742950" lvl="2" indent="-285750" algn="l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A legal document in which you promise to repay your loan(s) and any accrued interest and fees to the U.S. Department of Education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Georgia" panose="02040502050405020303" pitchFamily="18" charset="0"/>
              </a:rPr>
              <a:t>Repayment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 Repayment begins six months after leaving school or following below half-time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To see who your student loan servicer is (who you will submit payments to), please visit studentaid.gov</a:t>
            </a:r>
            <a:endParaRPr lang="en-US" sz="1800" dirty="0" smtClean="0">
              <a:latin typeface="Georgia" panose="02040502050405020303" pitchFamily="18" charset="0"/>
            </a:endParaRPr>
          </a:p>
          <a:p>
            <a:endParaRPr lang="en-US" sz="1200" i="1" dirty="0" smtClean="0">
              <a:latin typeface="Georgia" panose="02040502050405020303" pitchFamily="18" charset="0"/>
            </a:endParaRPr>
          </a:p>
          <a:p>
            <a:r>
              <a:rPr lang="en-US" sz="1400" b="1" i="1" dirty="0" smtClean="0">
                <a:latin typeface="Georgia" panose="02040502050405020303" pitchFamily="18" charset="0"/>
              </a:rPr>
              <a:t>Entrance Counseling and MPNs can be completed on </a:t>
            </a:r>
            <a:r>
              <a:rPr lang="en-US" sz="1400" b="1" i="1" u="sng" dirty="0" smtClean="0">
                <a:latin typeface="Georgia" panose="02040502050405020303" pitchFamily="18" charset="0"/>
              </a:rPr>
              <a:t>studentaid.gov</a:t>
            </a:r>
            <a:r>
              <a:rPr lang="en-US" sz="1400" b="1" i="1" dirty="0" smtClean="0">
                <a:latin typeface="Georgia" panose="02040502050405020303" pitchFamily="18" charset="0"/>
              </a:rPr>
              <a:t> </a:t>
            </a:r>
          </a:p>
          <a:p>
            <a:r>
              <a:rPr lang="en-US" sz="1400" b="1" i="1" dirty="0" smtClean="0">
                <a:latin typeface="Georgia" panose="02040502050405020303" pitchFamily="18" charset="0"/>
              </a:rPr>
              <a:t>You will need your FSA user ID and password</a:t>
            </a:r>
            <a:endParaRPr lang="en-US" sz="1400" b="1" i="1" dirty="0">
              <a:latin typeface="Georgia" panose="02040502050405020303" pitchFamily="18" charset="0"/>
            </a:endParaRPr>
          </a:p>
          <a:p>
            <a:pPr algn="l"/>
            <a:r>
              <a:rPr lang="en-US" sz="1200" dirty="0" smtClean="0">
                <a:latin typeface="Georgia" panose="02040502050405020303" pitchFamily="18" charset="0"/>
              </a:rPr>
              <a:t> </a:t>
            </a:r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Federal Direct Loan Requirements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4395"/>
            <a:ext cx="9144000" cy="1393331"/>
          </a:xfrm>
          <a:prstGeom prst="rect">
            <a:avLst/>
          </a:prstGeom>
          <a:solidFill>
            <a:srgbClr val="DE02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2848" y="2292502"/>
            <a:ext cx="7783641" cy="42040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>
                <a:latin typeface="Georgia" panose="02040502050405020303" pitchFamily="18" charset="0"/>
              </a:rPr>
              <a:t>Cost of attendance is the estimated amount </a:t>
            </a:r>
            <a:r>
              <a:rPr lang="en-US" sz="1800" b="1" dirty="0">
                <a:latin typeface="Georgia" panose="02040502050405020303" pitchFamily="18" charset="0"/>
              </a:rPr>
              <a:t>it will </a:t>
            </a:r>
            <a:endParaRPr lang="en-US" sz="1800" b="1" dirty="0" smtClean="0">
              <a:latin typeface="Georgia" panose="02040502050405020303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 smtClean="0">
                <a:latin typeface="Georgia" panose="02040502050405020303" pitchFamily="18" charset="0"/>
              </a:rPr>
              <a:t>cost </a:t>
            </a:r>
            <a:r>
              <a:rPr lang="en-US" sz="1800" b="1" dirty="0">
                <a:latin typeface="Georgia" panose="02040502050405020303" pitchFamily="18" charset="0"/>
              </a:rPr>
              <a:t>a student to </a:t>
            </a:r>
            <a:r>
              <a:rPr lang="en-US" sz="1800" b="1" dirty="0" smtClean="0">
                <a:latin typeface="Georgia" panose="02040502050405020303" pitchFamily="18" charset="0"/>
              </a:rPr>
              <a:t>attend a college </a:t>
            </a:r>
          </a:p>
          <a:p>
            <a:r>
              <a:rPr lang="en-US" sz="1400" i="1" dirty="0" smtClean="0">
                <a:latin typeface="Georgia" panose="02040502050405020303" pitchFamily="18" charset="0"/>
              </a:rPr>
              <a:t>(</a:t>
            </a:r>
            <a:r>
              <a:rPr lang="en-US" sz="1400" i="1" dirty="0">
                <a:latin typeface="Georgia" panose="02040502050405020303" pitchFamily="18" charset="0"/>
              </a:rPr>
              <a:t>W</a:t>
            </a:r>
            <a:r>
              <a:rPr lang="en-US" sz="1400" i="1" dirty="0" smtClean="0">
                <a:latin typeface="Georgia" panose="02040502050405020303" pitchFamily="18" charset="0"/>
              </a:rPr>
              <a:t>hen awarded financial aid, the total of all awards cannot exceed a student’s COA)</a:t>
            </a:r>
          </a:p>
          <a:p>
            <a:endParaRPr lang="en-US" sz="1400" i="1" dirty="0" smtClean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b="1" dirty="0">
                <a:latin typeface="Georgia" panose="02040502050405020303" pitchFamily="18" charset="0"/>
              </a:rPr>
              <a:t>Direct Costs </a:t>
            </a:r>
            <a:r>
              <a:rPr lang="en-US" sz="1400" dirty="0">
                <a:latin typeface="Georgia" panose="02040502050405020303" pitchFamily="18" charset="0"/>
              </a:rPr>
              <a:t>– </a:t>
            </a:r>
            <a:r>
              <a:rPr lang="en-US" sz="1400" dirty="0" smtClean="0">
                <a:latin typeface="Georgia" panose="02040502050405020303" pitchFamily="18" charset="0"/>
              </a:rPr>
              <a:t>Costs </a:t>
            </a:r>
            <a:r>
              <a:rPr lang="en-US" sz="1400" dirty="0">
                <a:latin typeface="Georgia" panose="02040502050405020303" pitchFamily="18" charset="0"/>
              </a:rPr>
              <a:t>that </a:t>
            </a:r>
            <a:r>
              <a:rPr lang="en-US" sz="1400" dirty="0" smtClean="0">
                <a:latin typeface="Georgia" panose="02040502050405020303" pitchFamily="18" charset="0"/>
              </a:rPr>
              <a:t>are </a:t>
            </a:r>
            <a:r>
              <a:rPr lang="en-US" sz="1400" dirty="0">
                <a:latin typeface="Georgia" panose="02040502050405020303" pitchFamily="18" charset="0"/>
              </a:rPr>
              <a:t>billed to the student by the school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Tuition </a:t>
            </a:r>
            <a:endParaRPr lang="en-US" sz="1000" dirty="0">
              <a:latin typeface="Georgia" panose="02040502050405020303" pitchFamily="18" charset="0"/>
            </a:endParaRP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Fees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Room – if living on campus 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Board – if selected by the student</a:t>
            </a:r>
          </a:p>
          <a:p>
            <a:pPr algn="l"/>
            <a:endParaRPr lang="en-US" sz="1400" i="1" dirty="0">
              <a:latin typeface="Georgia" panose="02040502050405020303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400" b="1" dirty="0">
                <a:latin typeface="Georgia" panose="02040502050405020303" pitchFamily="18" charset="0"/>
              </a:rPr>
              <a:t>Indirect Costs </a:t>
            </a:r>
            <a:r>
              <a:rPr lang="en-US" sz="1400" dirty="0">
                <a:latin typeface="Georgia" panose="02040502050405020303" pitchFamily="18" charset="0"/>
              </a:rPr>
              <a:t>- Necessary expenses related to attendance, but not billed </a:t>
            </a:r>
            <a:r>
              <a:rPr lang="en-US" sz="1400" dirty="0" smtClean="0">
                <a:latin typeface="Georgia" panose="02040502050405020303" pitchFamily="18" charset="0"/>
              </a:rPr>
              <a:t>by </a:t>
            </a:r>
            <a:r>
              <a:rPr lang="en-US" sz="1400" dirty="0">
                <a:latin typeface="Georgia" panose="02040502050405020303" pitchFamily="18" charset="0"/>
              </a:rPr>
              <a:t>the school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Books  </a:t>
            </a:r>
            <a:endParaRPr lang="en-US" sz="1000" dirty="0">
              <a:latin typeface="Georgia" panose="02040502050405020303" pitchFamily="18" charset="0"/>
            </a:endParaRP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Supplies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Room and board – if commuting </a:t>
            </a: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Georgia" panose="02040502050405020303" pitchFamily="18" charset="0"/>
              </a:rPr>
              <a:t>Transportation</a:t>
            </a:r>
            <a:endParaRPr lang="en-US" sz="1000" dirty="0">
              <a:latin typeface="Georgia" panose="02040502050405020303" pitchFamily="18" charset="0"/>
            </a:endParaRPr>
          </a:p>
          <a:p>
            <a:pPr marL="628650" lvl="1" indent="-17145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00" dirty="0">
                <a:latin typeface="Georgia" panose="02040502050405020303" pitchFamily="18" charset="0"/>
              </a:rPr>
              <a:t>Miscellaneous    </a:t>
            </a:r>
          </a:p>
          <a:p>
            <a:r>
              <a:rPr lang="en-US" sz="1400" i="1" dirty="0" smtClean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66914" y="1436960"/>
            <a:ext cx="83153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50" dirty="0" smtClean="0">
                <a:latin typeface="Georgia" panose="02040502050405020303" pitchFamily="18" charset="0"/>
              </a:rPr>
              <a:t>Cost of Attendance  (COA)</a:t>
            </a:r>
            <a:endParaRPr lang="en-US" sz="4050" dirty="0">
              <a:latin typeface="Georgia" panose="02040502050405020303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6567854"/>
            <a:ext cx="9144000" cy="2901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378" y="214469"/>
            <a:ext cx="7171959" cy="1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9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980</Words>
  <Application>Microsoft Office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Osorio</dc:creator>
  <cp:lastModifiedBy>gene.r.kelly@gmail.com</cp:lastModifiedBy>
  <cp:revision>60</cp:revision>
  <cp:lastPrinted>2020-04-18T22:16:23Z</cp:lastPrinted>
  <dcterms:created xsi:type="dcterms:W3CDTF">2020-04-17T22:32:26Z</dcterms:created>
  <dcterms:modified xsi:type="dcterms:W3CDTF">2020-06-17T17:17:54Z</dcterms:modified>
</cp:coreProperties>
</file>