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8" r:id="rId3"/>
    <p:sldId id="275" r:id="rId4"/>
    <p:sldId id="278" r:id="rId5"/>
    <p:sldId id="279" r:id="rId6"/>
    <p:sldId id="281" r:id="rId7"/>
    <p:sldId id="282" r:id="rId8"/>
    <p:sldId id="261" r:id="rId9"/>
    <p:sldId id="264" r:id="rId10"/>
    <p:sldId id="265" r:id="rId11"/>
    <p:sldId id="266" r:id="rId12"/>
    <p:sldId id="267" r:id="rId13"/>
    <p:sldId id="268" r:id="rId14"/>
    <p:sldId id="269" r:id="rId15"/>
    <p:sldId id="284" r:id="rId16"/>
    <p:sldId id="285" r:id="rId17"/>
    <p:sldId id="272" r:id="rId18"/>
    <p:sldId id="273" r:id="rId19"/>
    <p:sldId id="286" r:id="rId20"/>
    <p:sldId id="288" r:id="rId21"/>
    <p:sldId id="289" r:id="rId22"/>
    <p:sldId id="29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0" autoAdjust="0"/>
    <p:restoredTop sz="94660"/>
  </p:normalViewPr>
  <p:slideViewPr>
    <p:cSldViewPr>
      <p:cViewPr>
        <p:scale>
          <a:sx n="70" d="100"/>
          <a:sy n="70" d="100"/>
        </p:scale>
        <p:origin x="-547" y="-269"/>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5B5C3E-858F-4CEC-AD65-51A069B1F604}" type="datetimeFigureOut">
              <a:rPr lang="en-US" smtClean="0"/>
              <a:pPr/>
              <a:t>2/26/2015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6CC3BC-6472-4904-86D9-2BD346085DB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23B88F-B0AD-48C8-8766-6E92D48D0987}" type="datetimeFigureOut">
              <a:rPr lang="en-US" smtClean="0"/>
              <a:pPr/>
              <a:t>2/26/2015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02871C-F823-49D8-B801-713E7AB42C7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3B88F-B0AD-48C8-8766-6E92D48D0987}" type="datetimeFigureOut">
              <a:rPr lang="en-US" smtClean="0"/>
              <a:pPr/>
              <a:t>2/26/2015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2871C-F823-49D8-B801-713E7AB42C7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projectreporter.nih.gov/reporter.cf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666999"/>
          </a:xfrm>
        </p:spPr>
        <p:txBody>
          <a:bodyPr/>
          <a:lstStyle/>
          <a:p>
            <a:r>
              <a:rPr lang="en-US" b="1" dirty="0" smtClean="0">
                <a:solidFill>
                  <a:schemeClr val="tx2"/>
                </a:solidFill>
                <a:latin typeface="+mn-lt"/>
              </a:rPr>
              <a:t>East Stroudsburg University Grants Writing Workshop</a:t>
            </a:r>
            <a:br>
              <a:rPr lang="en-US" b="1" dirty="0" smtClean="0">
                <a:solidFill>
                  <a:schemeClr val="tx2"/>
                </a:solidFill>
                <a:latin typeface="+mn-lt"/>
              </a:rPr>
            </a:br>
            <a:r>
              <a:rPr lang="en-US" b="1" dirty="0" smtClean="0">
                <a:solidFill>
                  <a:schemeClr val="tx2"/>
                </a:solidFill>
                <a:latin typeface="+mn-lt"/>
              </a:rPr>
              <a:t>February 27, 2015</a:t>
            </a:r>
            <a:endParaRPr lang="en-US" b="1" dirty="0">
              <a:solidFill>
                <a:schemeClr val="tx2"/>
              </a:solidFill>
              <a:latin typeface="+mn-lt"/>
            </a:endParaRPr>
          </a:p>
        </p:txBody>
      </p:sp>
      <p:sp>
        <p:nvSpPr>
          <p:cNvPr id="3" name="Subtitle 2"/>
          <p:cNvSpPr>
            <a:spLocks noGrp="1"/>
          </p:cNvSpPr>
          <p:nvPr>
            <p:ph type="subTitle" idx="1"/>
          </p:nvPr>
        </p:nvSpPr>
        <p:spPr/>
        <p:txBody>
          <a:bodyPr>
            <a:normAutofit/>
          </a:bodyPr>
          <a:lstStyle/>
          <a:p>
            <a:r>
              <a:rPr lang="en-US" sz="3600" b="1" dirty="0" smtClean="0">
                <a:solidFill>
                  <a:schemeClr val="tx2"/>
                </a:solidFill>
              </a:rPr>
              <a:t>Jeanne M Manson, PhD, MSCE</a:t>
            </a:r>
            <a:endParaRPr lang="en-US" sz="36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2800" b="1" dirty="0" smtClean="0">
                <a:solidFill>
                  <a:srgbClr val="0070C0"/>
                </a:solidFill>
                <a:latin typeface="+mn-lt"/>
              </a:rPr>
              <a:t>Research Grants</a:t>
            </a:r>
            <a:endParaRPr lang="en-US" sz="2800" b="1" dirty="0">
              <a:solidFill>
                <a:srgbClr val="0070C0"/>
              </a:solidFill>
              <a:latin typeface="+mn-lt"/>
            </a:endParaRPr>
          </a:p>
        </p:txBody>
      </p:sp>
      <p:graphicFrame>
        <p:nvGraphicFramePr>
          <p:cNvPr id="4" name="Content Placeholder 3"/>
          <p:cNvGraphicFramePr>
            <a:graphicFrameLocks noGrp="1"/>
          </p:cNvGraphicFramePr>
          <p:nvPr>
            <p:ph idx="1"/>
          </p:nvPr>
        </p:nvGraphicFramePr>
        <p:xfrm>
          <a:off x="0" y="762000"/>
          <a:ext cx="8763000" cy="6046652"/>
        </p:xfrm>
        <a:graphic>
          <a:graphicData uri="http://schemas.openxmlformats.org/drawingml/2006/table">
            <a:tbl>
              <a:tblPr firstRow="1" bandRow="1">
                <a:tableStyleId>{5C22544A-7EE6-4342-B048-85BDC9FD1C3A}</a:tableStyleId>
              </a:tblPr>
              <a:tblGrid>
                <a:gridCol w="1371600"/>
                <a:gridCol w="3009900"/>
                <a:gridCol w="2190750"/>
                <a:gridCol w="2190750"/>
              </a:tblGrid>
              <a:tr h="599863">
                <a:tc>
                  <a:txBody>
                    <a:bodyPr/>
                    <a:lstStyle/>
                    <a:p>
                      <a:pPr algn="ctr"/>
                      <a:r>
                        <a:rPr lang="en-US" sz="1600" b="1" dirty="0" smtClean="0"/>
                        <a:t>Type of Grant</a:t>
                      </a:r>
                      <a:endParaRPr lang="en-US" sz="1600" b="1" dirty="0"/>
                    </a:p>
                  </a:txBody>
                  <a:tcPr/>
                </a:tc>
                <a:tc>
                  <a:txBody>
                    <a:bodyPr/>
                    <a:lstStyle/>
                    <a:p>
                      <a:pPr algn="ctr"/>
                      <a:r>
                        <a:rPr lang="en-US" sz="1600" dirty="0" smtClean="0"/>
                        <a:t>Purpose</a:t>
                      </a:r>
                      <a:endParaRPr lang="en-US" sz="1600" dirty="0"/>
                    </a:p>
                  </a:txBody>
                  <a:tcPr/>
                </a:tc>
                <a:tc>
                  <a:txBody>
                    <a:bodyPr/>
                    <a:lstStyle/>
                    <a:p>
                      <a:pPr algn="ctr"/>
                      <a:r>
                        <a:rPr lang="en-US" sz="1600" dirty="0" smtClean="0"/>
                        <a:t>Utilization by</a:t>
                      </a:r>
                      <a:r>
                        <a:rPr lang="en-US" sz="1600" baseline="0" dirty="0" smtClean="0"/>
                        <a:t> Institute Centers</a:t>
                      </a:r>
                      <a:endParaRPr lang="en-US" sz="1600" dirty="0"/>
                    </a:p>
                  </a:txBody>
                  <a:tcPr/>
                </a:tc>
                <a:tc>
                  <a:txBody>
                    <a:bodyPr/>
                    <a:lstStyle/>
                    <a:p>
                      <a:pPr algn="l"/>
                      <a:r>
                        <a:rPr lang="en-US" sz="1600" dirty="0" smtClean="0"/>
                        <a:t>Funding Levels</a:t>
                      </a:r>
                      <a:endParaRPr lang="en-US" sz="1600" dirty="0"/>
                    </a:p>
                  </a:txBody>
                  <a:tcPr/>
                </a:tc>
              </a:tr>
              <a:tr h="1610158">
                <a:tc>
                  <a:txBody>
                    <a:bodyPr/>
                    <a:lstStyle/>
                    <a:p>
                      <a:r>
                        <a:rPr lang="en-US" sz="1600" b="1" dirty="0" smtClean="0"/>
                        <a:t>R21</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Encourages new, exploratory  research projects by providing support for the early stages of project development.  Sometimes used for pilot and feasibility studies. </a:t>
                      </a:r>
                      <a:endParaRPr lang="en-US" sz="1600" dirty="0"/>
                    </a:p>
                  </a:txBody>
                  <a:tcPr/>
                </a:tc>
                <a:tc>
                  <a:txBody>
                    <a:bodyPr/>
                    <a:lstStyle/>
                    <a:p>
                      <a:r>
                        <a:rPr lang="en-US" sz="1600" dirty="0" smtClean="0"/>
                        <a:t>No preliminary data necessary; most ICs utilize</a:t>
                      </a:r>
                      <a:endParaRPr lang="en-US" sz="1600" dirty="0"/>
                    </a:p>
                  </a:txBody>
                  <a:tcPr/>
                </a:tc>
                <a:tc>
                  <a:txBody>
                    <a:bodyPr/>
                    <a:lstStyle/>
                    <a:p>
                      <a:pPr algn="l"/>
                      <a:r>
                        <a:rPr lang="en-US" sz="1600" dirty="0" smtClean="0"/>
                        <a:t>Limited to 2 yrs funding up to $275,000 direct costs</a:t>
                      </a:r>
                      <a:endParaRPr lang="en-US" sz="1600" dirty="0"/>
                    </a:p>
                  </a:txBody>
                  <a:tcPr/>
                </a:tc>
              </a:tr>
              <a:tr h="1371379">
                <a:tc>
                  <a:txBody>
                    <a:bodyPr/>
                    <a:lstStyle/>
                    <a:p>
                      <a:r>
                        <a:rPr lang="en-US" sz="1600" b="1" dirty="0" smtClean="0"/>
                        <a:t>R41/42</a:t>
                      </a:r>
                      <a:r>
                        <a:rPr lang="en-US" sz="1600" b="1" baseline="0" dirty="0" smtClean="0"/>
                        <a:t> </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Small business technology transfer; assists small business and research communities in commercializing innovative technologies </a:t>
                      </a:r>
                      <a:endParaRPr lang="en-US" sz="1600" dirty="0"/>
                    </a:p>
                  </a:txBody>
                  <a:tcPr/>
                </a:tc>
                <a:tc>
                  <a:txBody>
                    <a:bodyPr/>
                    <a:lstStyle/>
                    <a:p>
                      <a:r>
                        <a:rPr lang="en-US" sz="1600" dirty="0" smtClean="0"/>
                        <a:t>Utilized by more than half of Institute Centers (IC)</a:t>
                      </a:r>
                      <a:endParaRPr lang="en-US" sz="1600" dirty="0"/>
                    </a:p>
                  </a:txBody>
                  <a:tcPr/>
                </a:tc>
                <a:tc>
                  <a:txBody>
                    <a:bodyPr/>
                    <a:lstStyle/>
                    <a:p>
                      <a:pPr algn="l"/>
                      <a:r>
                        <a:rPr lang="en-US" sz="1600" baseline="0" dirty="0" smtClean="0"/>
                        <a:t>I, feasibility study 1 yr $150,000; II full R&amp;D effort $1,000,000; III, commercialization phase no NIH funding </a:t>
                      </a:r>
                      <a:endParaRPr lang="en-US" sz="1600" dirty="0"/>
                    </a:p>
                  </a:txBody>
                  <a:tcPr/>
                </a:tc>
              </a:tr>
              <a:tr h="599863">
                <a:tc>
                  <a:txBody>
                    <a:bodyPr/>
                    <a:lstStyle/>
                    <a:p>
                      <a:r>
                        <a:rPr lang="en-US" sz="1600" b="1" dirty="0" smtClean="0"/>
                        <a:t>R43/44</a:t>
                      </a:r>
                      <a:endParaRPr lang="en-US" sz="1600" b="1" dirty="0"/>
                    </a:p>
                  </a:txBody>
                  <a:tcPr/>
                </a:tc>
                <a:tc>
                  <a:txBody>
                    <a:bodyPr/>
                    <a:lstStyle/>
                    <a:p>
                      <a:r>
                        <a:rPr lang="en-US" sz="1600" dirty="0" smtClean="0"/>
                        <a:t>Small business innovative research</a:t>
                      </a:r>
                      <a:endParaRPr lang="en-US" sz="1600" dirty="0"/>
                    </a:p>
                  </a:txBody>
                  <a:tcPr/>
                </a:tc>
                <a:tc>
                  <a:txBody>
                    <a:bodyPr/>
                    <a:lstStyle/>
                    <a:p>
                      <a:r>
                        <a:rPr lang="en-US" sz="1600" baseline="0" dirty="0" smtClean="0"/>
                        <a:t>Utilized by most IC </a:t>
                      </a:r>
                      <a:endParaRPr lang="en-US" sz="1600" dirty="0"/>
                    </a:p>
                  </a:txBody>
                  <a:tcPr/>
                </a:tc>
                <a:tc>
                  <a:txBody>
                    <a:bodyPr/>
                    <a:lstStyle/>
                    <a:p>
                      <a:pPr algn="l"/>
                      <a:r>
                        <a:rPr lang="en-US" sz="1600" dirty="0" smtClean="0"/>
                        <a:t>Same as above</a:t>
                      </a:r>
                      <a:endParaRPr lang="en-US" sz="1600" dirty="0"/>
                    </a:p>
                  </a:txBody>
                  <a:tcPr/>
                </a:tc>
              </a:tr>
              <a:tr h="1865389">
                <a:tc>
                  <a:txBody>
                    <a:bodyPr/>
                    <a:lstStyle/>
                    <a:p>
                      <a:r>
                        <a:rPr lang="en-US" sz="1600" b="1" dirty="0" smtClean="0"/>
                        <a:t>R56</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High priority, short-term project award </a:t>
                      </a:r>
                      <a:endParaRPr lang="en-US" sz="1600" dirty="0"/>
                    </a:p>
                  </a:txBody>
                  <a:tcPr/>
                </a:tc>
                <a:tc>
                  <a:txBody>
                    <a:bodyPr/>
                    <a:lstStyle/>
                    <a:p>
                      <a:r>
                        <a:rPr lang="en-US" sz="1600" dirty="0" smtClean="0"/>
                        <a:t>Will fund for 1-2yrs high-priority new or competing renewal R01 applications with priority scores that fall just outside the funding limits of IC.  </a:t>
                      </a:r>
                      <a:endParaRPr lang="en-US" sz="1600" dirty="0"/>
                    </a:p>
                  </a:txBody>
                  <a:tcPr/>
                </a:tc>
                <a:tc>
                  <a:txBody>
                    <a:bodyPr/>
                    <a:lstStyle/>
                    <a:p>
                      <a:pPr algn="l"/>
                      <a:r>
                        <a:rPr lang="en-US" sz="1600" dirty="0" smtClean="0"/>
                        <a:t>Investigators may not apply for R56 grants;</a:t>
                      </a:r>
                      <a:r>
                        <a:rPr lang="en-US" sz="1600" baseline="0" dirty="0" smtClean="0"/>
                        <a:t> decisions made by IC</a:t>
                      </a:r>
                      <a:endParaRPr lang="en-US" sz="16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solidFill>
                  <a:srgbClr val="0070C0"/>
                </a:solidFill>
                <a:latin typeface="+mn-lt"/>
              </a:rPr>
              <a:t>Research Grants</a:t>
            </a:r>
            <a:endParaRPr lang="en-US" sz="3600" b="1" dirty="0">
              <a:solidFill>
                <a:srgbClr val="0070C0"/>
              </a:solidFill>
              <a:latin typeface="+mn-lt"/>
            </a:endParaRPr>
          </a:p>
        </p:txBody>
      </p:sp>
      <p:graphicFrame>
        <p:nvGraphicFramePr>
          <p:cNvPr id="4" name="Content Placeholder 3"/>
          <p:cNvGraphicFramePr>
            <a:graphicFrameLocks noGrp="1"/>
          </p:cNvGraphicFramePr>
          <p:nvPr>
            <p:ph idx="1"/>
          </p:nvPr>
        </p:nvGraphicFramePr>
        <p:xfrm>
          <a:off x="152400" y="1219199"/>
          <a:ext cx="8763000" cy="4979992"/>
        </p:xfrm>
        <a:graphic>
          <a:graphicData uri="http://schemas.openxmlformats.org/drawingml/2006/table">
            <a:tbl>
              <a:tblPr firstRow="1" bandRow="1">
                <a:tableStyleId>{5C22544A-7EE6-4342-B048-85BDC9FD1C3A}</a:tableStyleId>
              </a:tblPr>
              <a:tblGrid>
                <a:gridCol w="1371600"/>
                <a:gridCol w="3009900"/>
                <a:gridCol w="2190750"/>
                <a:gridCol w="2190750"/>
              </a:tblGrid>
              <a:tr h="548053">
                <a:tc>
                  <a:txBody>
                    <a:bodyPr/>
                    <a:lstStyle/>
                    <a:p>
                      <a:pPr algn="ctr"/>
                      <a:r>
                        <a:rPr lang="en-US" sz="1600" b="1" dirty="0" smtClean="0"/>
                        <a:t>Type of Grant</a:t>
                      </a:r>
                      <a:endParaRPr lang="en-US" sz="1600" b="1" dirty="0"/>
                    </a:p>
                  </a:txBody>
                  <a:tcPr/>
                </a:tc>
                <a:tc>
                  <a:txBody>
                    <a:bodyPr/>
                    <a:lstStyle/>
                    <a:p>
                      <a:pPr algn="ctr"/>
                      <a:r>
                        <a:rPr lang="en-US" sz="1600" dirty="0" smtClean="0"/>
                        <a:t>Purpose</a:t>
                      </a:r>
                      <a:endParaRPr lang="en-US" sz="1600" dirty="0"/>
                    </a:p>
                  </a:txBody>
                  <a:tcPr/>
                </a:tc>
                <a:tc>
                  <a:txBody>
                    <a:bodyPr/>
                    <a:lstStyle/>
                    <a:p>
                      <a:pPr algn="ctr"/>
                      <a:r>
                        <a:rPr lang="en-US" sz="1600" dirty="0" smtClean="0"/>
                        <a:t>Utilization by</a:t>
                      </a:r>
                      <a:r>
                        <a:rPr lang="en-US" sz="1600" baseline="0" dirty="0" smtClean="0"/>
                        <a:t> Institute Centers</a:t>
                      </a:r>
                      <a:endParaRPr lang="en-US" sz="1600" dirty="0"/>
                    </a:p>
                  </a:txBody>
                  <a:tcPr/>
                </a:tc>
                <a:tc>
                  <a:txBody>
                    <a:bodyPr/>
                    <a:lstStyle/>
                    <a:p>
                      <a:pPr algn="ctr"/>
                      <a:r>
                        <a:rPr lang="en-US" sz="1600" dirty="0" smtClean="0"/>
                        <a:t>Funding Levels</a:t>
                      </a:r>
                      <a:endParaRPr lang="en-US" sz="1600" dirty="0"/>
                    </a:p>
                  </a:txBody>
                  <a:tcPr/>
                </a:tc>
              </a:tr>
              <a:tr h="1932610">
                <a:tc>
                  <a:txBody>
                    <a:bodyPr/>
                    <a:lstStyle/>
                    <a:p>
                      <a:r>
                        <a:rPr lang="en-US" sz="1600" b="1" dirty="0" smtClean="0"/>
                        <a:t>U01</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Research</a:t>
                      </a:r>
                      <a:r>
                        <a:rPr lang="en-US" sz="1600" baseline="0" dirty="0" smtClean="0"/>
                        <a:t> project cooperative agreement; s</a:t>
                      </a:r>
                      <a:r>
                        <a:rPr lang="en-US" sz="1600" dirty="0" smtClean="0"/>
                        <a:t>upports discrete, specified, circumscribed projects to be performed by investigator(s) in an area representing their specific interests and competencies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 </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Used when substantial programmatic involvement is anticipated between the awarding Institute and Center</a:t>
                      </a:r>
                    </a:p>
                    <a:p>
                      <a:endParaRPr lang="en-US" sz="1600" dirty="0"/>
                    </a:p>
                  </a:txBody>
                  <a:tcPr/>
                </a:tc>
                <a:tc>
                  <a:txBody>
                    <a:bodyPr/>
                    <a:lstStyle/>
                    <a:p>
                      <a:r>
                        <a:rPr lang="en-US" sz="1600" dirty="0" smtClean="0"/>
                        <a:t>No specified dollar amount</a:t>
                      </a:r>
                      <a:endParaRPr lang="en-US" sz="1600" dirty="0"/>
                    </a:p>
                  </a:txBody>
                  <a:tcPr/>
                </a:tc>
              </a:tr>
              <a:tr h="2358712">
                <a:tc>
                  <a:txBody>
                    <a:bodyPr/>
                    <a:lstStyle/>
                    <a:p>
                      <a:r>
                        <a:rPr lang="en-US" sz="1600" b="1" dirty="0" smtClean="0"/>
                        <a:t>K99/R00</a:t>
                      </a:r>
                      <a:endParaRPr lang="en-US" sz="1600" b="1" dirty="0"/>
                    </a:p>
                  </a:txBody>
                  <a:tcPr/>
                </a:tc>
                <a:tc>
                  <a:txBody>
                    <a:bodyPr/>
                    <a:lstStyle/>
                    <a:p>
                      <a:r>
                        <a:rPr lang="en-US" sz="1600" dirty="0" smtClean="0"/>
                        <a:t>Pathway to independence</a:t>
                      </a:r>
                      <a:r>
                        <a:rPr lang="en-US" sz="1600" baseline="0" dirty="0" smtClean="0"/>
                        <a:t> award; candidates have  clinical or research doctorates with no more than 5 yrs of postdoctoral training</a:t>
                      </a:r>
                      <a:endParaRPr lang="en-US" sz="1600" dirty="0"/>
                    </a:p>
                  </a:txBody>
                  <a:tcPr/>
                </a:tc>
                <a:tc>
                  <a:txBody>
                    <a:bodyPr/>
                    <a:lstStyle/>
                    <a:p>
                      <a:r>
                        <a:rPr lang="en-US" sz="1600" dirty="0" smtClean="0"/>
                        <a:t>Recipient</a:t>
                      </a:r>
                      <a:r>
                        <a:rPr lang="en-US" sz="1600" baseline="0" dirty="0" smtClean="0"/>
                        <a:t> will be expected to compete successfully for an R01 award during the career transition period</a:t>
                      </a:r>
                      <a:endParaRPr lang="en-US" sz="160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600" dirty="0" smtClean="0"/>
                        <a:t>Provides up to 5 yrs support; 1-2 years of mentored support for  postdoctoral research scientists;  up to 3 yrs</a:t>
                      </a:r>
                      <a:r>
                        <a:rPr lang="en-US" sz="1600" baseline="0" dirty="0" smtClean="0"/>
                        <a:t> independent support contingent on obtaining an independent research position</a:t>
                      </a:r>
                      <a:endParaRPr lang="en-US" sz="16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solidFill>
                  <a:srgbClr val="0070C0"/>
                </a:solidFill>
                <a:latin typeface="+mn-lt"/>
              </a:rPr>
              <a:t>Program Project/Center Grants</a:t>
            </a:r>
            <a:endParaRPr lang="en-US" sz="3600" b="1" dirty="0">
              <a:solidFill>
                <a:srgbClr val="0070C0"/>
              </a:solidFill>
              <a:latin typeface="+mn-lt"/>
            </a:endParaRPr>
          </a:p>
        </p:txBody>
      </p:sp>
      <p:graphicFrame>
        <p:nvGraphicFramePr>
          <p:cNvPr id="4" name="Content Placeholder 3"/>
          <p:cNvGraphicFramePr>
            <a:graphicFrameLocks noGrp="1"/>
          </p:cNvGraphicFramePr>
          <p:nvPr>
            <p:ph idx="1"/>
          </p:nvPr>
        </p:nvGraphicFramePr>
        <p:xfrm>
          <a:off x="152400" y="1066801"/>
          <a:ext cx="8763000" cy="5608436"/>
        </p:xfrm>
        <a:graphic>
          <a:graphicData uri="http://schemas.openxmlformats.org/drawingml/2006/table">
            <a:tbl>
              <a:tblPr firstRow="1" bandRow="1">
                <a:tableStyleId>{5C22544A-7EE6-4342-B048-85BDC9FD1C3A}</a:tableStyleId>
              </a:tblPr>
              <a:tblGrid>
                <a:gridCol w="990600"/>
                <a:gridCol w="3276600"/>
                <a:gridCol w="2305050"/>
                <a:gridCol w="2190750"/>
              </a:tblGrid>
              <a:tr h="562558">
                <a:tc>
                  <a:txBody>
                    <a:bodyPr/>
                    <a:lstStyle/>
                    <a:p>
                      <a:pPr algn="ctr"/>
                      <a:r>
                        <a:rPr lang="en-US" sz="1600" b="1" dirty="0" smtClean="0"/>
                        <a:t>Type of Grant</a:t>
                      </a:r>
                      <a:endParaRPr lang="en-US" sz="1600" b="1" dirty="0"/>
                    </a:p>
                  </a:txBody>
                  <a:tcPr/>
                </a:tc>
                <a:tc>
                  <a:txBody>
                    <a:bodyPr/>
                    <a:lstStyle/>
                    <a:p>
                      <a:pPr algn="ctr"/>
                      <a:r>
                        <a:rPr lang="en-US" sz="1600" dirty="0" smtClean="0"/>
                        <a:t>Purpose</a:t>
                      </a:r>
                      <a:endParaRPr lang="en-US" sz="1600" dirty="0"/>
                    </a:p>
                  </a:txBody>
                  <a:tcPr/>
                </a:tc>
                <a:tc>
                  <a:txBody>
                    <a:bodyPr/>
                    <a:lstStyle/>
                    <a:p>
                      <a:pPr algn="ctr"/>
                      <a:r>
                        <a:rPr lang="en-US" sz="1600" dirty="0" smtClean="0"/>
                        <a:t>Utilization by</a:t>
                      </a:r>
                      <a:r>
                        <a:rPr lang="en-US" sz="1600" baseline="0" dirty="0" smtClean="0"/>
                        <a:t> Institute Centers</a:t>
                      </a:r>
                      <a:endParaRPr lang="en-US" sz="1600" dirty="0"/>
                    </a:p>
                  </a:txBody>
                  <a:tcPr/>
                </a:tc>
                <a:tc>
                  <a:txBody>
                    <a:bodyPr/>
                    <a:lstStyle/>
                    <a:p>
                      <a:pPr algn="ctr"/>
                      <a:r>
                        <a:rPr lang="en-US" sz="1600" dirty="0" smtClean="0"/>
                        <a:t>Funding Levels</a:t>
                      </a:r>
                      <a:endParaRPr lang="en-US" sz="1600" dirty="0"/>
                    </a:p>
                  </a:txBody>
                  <a:tcPr/>
                </a:tc>
              </a:tr>
              <a:tr h="1746890">
                <a:tc>
                  <a:txBody>
                    <a:bodyPr/>
                    <a:lstStyle/>
                    <a:p>
                      <a:r>
                        <a:rPr lang="en-US" sz="1600" b="1" dirty="0" smtClean="0"/>
                        <a:t>P01</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Research program</a:t>
                      </a:r>
                      <a:r>
                        <a:rPr lang="en-US" sz="1600" baseline="0" dirty="0" smtClean="0"/>
                        <a:t> project grant</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Support for integrated, multi-project research projects involving a number of independent investigators who share knowledge and common resources</a:t>
                      </a:r>
                      <a:endParaRPr lang="en-US" sz="1600" dirty="0"/>
                    </a:p>
                  </a:txBody>
                  <a:tcPr/>
                </a:tc>
                <a:tc>
                  <a:txBody>
                    <a:bodyPr/>
                    <a:lstStyle/>
                    <a:p>
                      <a:r>
                        <a:rPr lang="en-US" sz="1600" dirty="0" smtClean="0"/>
                        <a:t>Dollar limit unspecified</a:t>
                      </a:r>
                      <a:endParaRPr lang="en-US" sz="1600" dirty="0"/>
                    </a:p>
                  </a:txBody>
                  <a:tcPr/>
                </a:tc>
              </a:tr>
              <a:tr h="799424">
                <a:tc>
                  <a:txBody>
                    <a:bodyPr/>
                    <a:lstStyle/>
                    <a:p>
                      <a:r>
                        <a:rPr lang="en-US" sz="1600" b="1" baseline="0" dirty="0" smtClean="0"/>
                        <a:t>P20  </a:t>
                      </a:r>
                      <a:endParaRPr lang="en-US" sz="1600" b="1" dirty="0"/>
                    </a:p>
                  </a:txBody>
                  <a:tcPr/>
                </a:tc>
                <a:tc>
                  <a:txBody>
                    <a:bodyPr/>
                    <a:lstStyle/>
                    <a:p>
                      <a:r>
                        <a:rPr lang="en-US" sz="1600" dirty="0" smtClean="0"/>
                        <a:t>Exploratory grants used to support  planning activities associated with  large program project grants</a:t>
                      </a:r>
                      <a:endParaRPr lang="en-US" sz="1600" dirty="0"/>
                    </a:p>
                  </a:txBody>
                  <a:tcPr/>
                </a:tc>
                <a:tc>
                  <a:txBody>
                    <a:bodyPr/>
                    <a:lstStyle/>
                    <a:p>
                      <a:r>
                        <a:rPr lang="en-US" sz="1600" dirty="0" smtClean="0"/>
                        <a:t>Utilized by most IC</a:t>
                      </a:r>
                      <a:endParaRPr lang="en-US" sz="1600" dirty="0"/>
                    </a:p>
                  </a:txBody>
                  <a:tcPr/>
                </a:tc>
                <a:tc>
                  <a:txBody>
                    <a:bodyPr/>
                    <a:lstStyle/>
                    <a:p>
                      <a:r>
                        <a:rPr lang="en-US" sz="1600" dirty="0" smtClean="0"/>
                        <a:t>Dollar limit unspecified</a:t>
                      </a:r>
                      <a:endParaRPr lang="en-US" sz="1600" dirty="0"/>
                    </a:p>
                  </a:txBody>
                  <a:tcPr/>
                </a:tc>
              </a:tr>
              <a:tr h="1036291">
                <a:tc>
                  <a:txBody>
                    <a:bodyPr/>
                    <a:lstStyle/>
                    <a:p>
                      <a:r>
                        <a:rPr lang="en-US" sz="1600" b="1" dirty="0" smtClean="0"/>
                        <a:t>P30</a:t>
                      </a:r>
                      <a:endParaRPr lang="en-US" sz="1600" b="1" dirty="0"/>
                    </a:p>
                  </a:txBody>
                  <a:tcPr/>
                </a:tc>
                <a:tc>
                  <a:txBody>
                    <a:bodyPr/>
                    <a:lstStyle/>
                    <a:p>
                      <a:r>
                        <a:rPr lang="en-US" sz="1600" dirty="0" smtClean="0"/>
                        <a:t>Center core grants used to support  resources and facilities for program project grants</a:t>
                      </a:r>
                      <a:endParaRPr lang="en-US" sz="1600" dirty="0"/>
                    </a:p>
                  </a:txBody>
                  <a:tcPr/>
                </a:tc>
                <a:tc>
                  <a:txBody>
                    <a:bodyPr/>
                    <a:lstStyle/>
                    <a:p>
                      <a:r>
                        <a:rPr lang="en-US" sz="1600" baseline="0" dirty="0" smtClean="0"/>
                        <a:t> Integrated into the program project/center grant but funded independently from them</a:t>
                      </a:r>
                      <a:endParaRPr lang="en-US" sz="1600" dirty="0"/>
                    </a:p>
                  </a:txBody>
                  <a:tcPr/>
                </a:tc>
                <a:tc>
                  <a:txBody>
                    <a:bodyPr/>
                    <a:lstStyle/>
                    <a:p>
                      <a:r>
                        <a:rPr lang="en-US" sz="1600" dirty="0" smtClean="0"/>
                        <a:t>Dollar limit unspecified</a:t>
                      </a:r>
                      <a:endParaRPr lang="en-US" sz="1600" dirty="0"/>
                    </a:p>
                  </a:txBody>
                  <a:tcPr/>
                </a:tc>
              </a:tr>
              <a:tr h="1341236">
                <a:tc>
                  <a:txBody>
                    <a:bodyPr/>
                    <a:lstStyle/>
                    <a:p>
                      <a:r>
                        <a:rPr lang="en-US" sz="1600" b="1" dirty="0" smtClean="0"/>
                        <a:t>P50</a:t>
                      </a:r>
                      <a:endParaRPr lang="en-US" sz="1600" b="1" dirty="0"/>
                    </a:p>
                  </a:txBody>
                  <a:tcPr/>
                </a:tc>
                <a:tc>
                  <a:txBody>
                    <a:bodyPr/>
                    <a:lstStyle/>
                    <a:p>
                      <a:r>
                        <a:rPr lang="en-US" sz="1600" dirty="0" smtClean="0"/>
                        <a:t>Specialized center supports multidisciplinary attack on a specific disease entity or biomedical problem area. </a:t>
                      </a:r>
                      <a:endParaRPr lang="en-US" sz="1600" dirty="0"/>
                    </a:p>
                  </a:txBody>
                  <a:tcPr/>
                </a:tc>
                <a:tc>
                  <a:txBody>
                    <a:bodyPr/>
                    <a:lstStyle/>
                    <a:p>
                      <a:r>
                        <a:rPr lang="en-US" sz="1600" dirty="0" smtClean="0"/>
                        <a:t>Centers serve as regional or national resources for special research purposes</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Dollar limit unspecified</a:t>
                      </a:r>
                      <a:endParaRPr lang="en-US" sz="16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solidFill>
                  <a:srgbClr val="0070C0"/>
                </a:solidFill>
                <a:latin typeface="+mn-lt"/>
              </a:rPr>
              <a:t>Resource Grants</a:t>
            </a:r>
            <a:endParaRPr lang="en-US" sz="3600" b="1" dirty="0">
              <a:solidFill>
                <a:srgbClr val="0070C0"/>
              </a:solidFill>
              <a:latin typeface="+mn-lt"/>
            </a:endParaRPr>
          </a:p>
        </p:txBody>
      </p:sp>
      <p:graphicFrame>
        <p:nvGraphicFramePr>
          <p:cNvPr id="4" name="Content Placeholder 3"/>
          <p:cNvGraphicFramePr>
            <a:graphicFrameLocks noGrp="1"/>
          </p:cNvGraphicFramePr>
          <p:nvPr>
            <p:ph idx="1"/>
          </p:nvPr>
        </p:nvGraphicFramePr>
        <p:xfrm>
          <a:off x="152400" y="838201"/>
          <a:ext cx="8763000" cy="5589822"/>
        </p:xfrm>
        <a:graphic>
          <a:graphicData uri="http://schemas.openxmlformats.org/drawingml/2006/table">
            <a:tbl>
              <a:tblPr firstRow="1" bandRow="1">
                <a:tableStyleId>{5C22544A-7EE6-4342-B048-85BDC9FD1C3A}</a:tableStyleId>
              </a:tblPr>
              <a:tblGrid>
                <a:gridCol w="990600"/>
                <a:gridCol w="2819400"/>
                <a:gridCol w="3352800"/>
                <a:gridCol w="1600200"/>
              </a:tblGrid>
              <a:tr h="649482">
                <a:tc>
                  <a:txBody>
                    <a:bodyPr/>
                    <a:lstStyle/>
                    <a:p>
                      <a:pPr algn="ctr"/>
                      <a:r>
                        <a:rPr lang="en-US" sz="1600" b="1" dirty="0" smtClean="0"/>
                        <a:t>Type of Grant</a:t>
                      </a:r>
                      <a:endParaRPr lang="en-US" sz="1600" b="1" dirty="0"/>
                    </a:p>
                  </a:txBody>
                  <a:tcPr/>
                </a:tc>
                <a:tc>
                  <a:txBody>
                    <a:bodyPr/>
                    <a:lstStyle/>
                    <a:p>
                      <a:pPr algn="ctr"/>
                      <a:r>
                        <a:rPr lang="en-US" sz="1600" dirty="0" smtClean="0"/>
                        <a:t>Purpose</a:t>
                      </a:r>
                      <a:endParaRPr lang="en-US" sz="1600" dirty="0"/>
                    </a:p>
                  </a:txBody>
                  <a:tcPr/>
                </a:tc>
                <a:tc>
                  <a:txBody>
                    <a:bodyPr/>
                    <a:lstStyle/>
                    <a:p>
                      <a:pPr algn="ctr"/>
                      <a:r>
                        <a:rPr lang="en-US" sz="1600" dirty="0" smtClean="0"/>
                        <a:t>Utilization by</a:t>
                      </a:r>
                      <a:r>
                        <a:rPr lang="en-US" sz="1600" baseline="0" dirty="0" smtClean="0"/>
                        <a:t> Institute Centers</a:t>
                      </a:r>
                      <a:endParaRPr lang="en-US" sz="1600" dirty="0"/>
                    </a:p>
                  </a:txBody>
                  <a:tcPr/>
                </a:tc>
                <a:tc>
                  <a:txBody>
                    <a:bodyPr/>
                    <a:lstStyle/>
                    <a:p>
                      <a:pPr algn="ctr"/>
                      <a:r>
                        <a:rPr lang="en-US" sz="1600" dirty="0" smtClean="0"/>
                        <a:t>Funding Levels</a:t>
                      </a:r>
                      <a:endParaRPr lang="en-US" sz="1600" dirty="0"/>
                    </a:p>
                  </a:txBody>
                  <a:tcPr/>
                </a:tc>
              </a:tr>
              <a:tr h="1402194">
                <a:tc>
                  <a:txBody>
                    <a:bodyPr/>
                    <a:lstStyle/>
                    <a:p>
                      <a:r>
                        <a:rPr lang="en-US" sz="1600" b="1" dirty="0" smtClean="0"/>
                        <a:t>R24</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Resource related research grants</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Provide resources for problems where multiple expertise is needed to focus on a single complex problem in biomedical research or to enhance research infrastructure</a:t>
                      </a:r>
                      <a:endParaRPr lang="en-US" sz="1600" dirty="0"/>
                    </a:p>
                  </a:txBody>
                  <a:tcPr/>
                </a:tc>
                <a:tc>
                  <a:txBody>
                    <a:bodyPr/>
                    <a:lstStyle/>
                    <a:p>
                      <a:r>
                        <a:rPr lang="en-US" sz="1600" dirty="0" smtClean="0"/>
                        <a:t>Dollar limit unspecified</a:t>
                      </a:r>
                      <a:endParaRPr lang="en-US" sz="1600" dirty="0"/>
                    </a:p>
                  </a:txBody>
                  <a:tcPr/>
                </a:tc>
              </a:tr>
              <a:tr h="1656885">
                <a:tc>
                  <a:txBody>
                    <a:bodyPr/>
                    <a:lstStyle/>
                    <a:p>
                      <a:r>
                        <a:rPr lang="en-US" sz="1600" b="1" baseline="0" dirty="0" smtClean="0"/>
                        <a:t>R25  </a:t>
                      </a:r>
                      <a:endParaRPr lang="en-US" sz="1600" b="1" dirty="0"/>
                    </a:p>
                  </a:txBody>
                  <a:tcPr/>
                </a:tc>
                <a:tc>
                  <a:txBody>
                    <a:bodyPr/>
                    <a:lstStyle/>
                    <a:p>
                      <a:r>
                        <a:rPr lang="en-US" sz="1600" dirty="0" smtClean="0"/>
                        <a:t>Education projects </a:t>
                      </a:r>
                      <a:endParaRPr lang="en-US" sz="1600" dirty="0"/>
                    </a:p>
                  </a:txBody>
                  <a:tcPr/>
                </a:tc>
                <a:tc>
                  <a:txBody>
                    <a:bodyPr/>
                    <a:lstStyle/>
                    <a:p>
                      <a:r>
                        <a:rPr lang="en-US" sz="1600" dirty="0" smtClean="0"/>
                        <a:t>Promote interest in biomedical research, provide additional training in specific areas, and develop ways to disseminate scientific discovery into public health and community applications  </a:t>
                      </a:r>
                      <a:endParaRPr lang="en-US" sz="1600" dirty="0"/>
                    </a:p>
                  </a:txBody>
                  <a:tcPr/>
                </a:tc>
                <a:tc>
                  <a:txBody>
                    <a:bodyPr/>
                    <a:lstStyle/>
                    <a:p>
                      <a:r>
                        <a:rPr lang="en-US" sz="1600" dirty="0" smtClean="0"/>
                        <a:t>Dollar limit unspecified</a:t>
                      </a:r>
                      <a:endParaRPr lang="en-US" sz="1600" dirty="0"/>
                    </a:p>
                  </a:txBody>
                  <a:tcPr/>
                </a:tc>
              </a:tr>
              <a:tr h="634838">
                <a:tc>
                  <a:txBody>
                    <a:bodyPr/>
                    <a:lstStyle/>
                    <a:p>
                      <a:r>
                        <a:rPr lang="en-US" sz="1600" b="1" dirty="0" smtClean="0"/>
                        <a:t>X01</a:t>
                      </a:r>
                      <a:endParaRPr lang="en-US" sz="1600" b="1" dirty="0"/>
                    </a:p>
                  </a:txBody>
                  <a:tcPr/>
                </a:tc>
                <a:tc>
                  <a:txBody>
                    <a:bodyPr/>
                    <a:lstStyle/>
                    <a:p>
                      <a:r>
                        <a:rPr lang="en-US" sz="1600" dirty="0" smtClean="0"/>
                        <a:t>Resource access</a:t>
                      </a:r>
                      <a:r>
                        <a:rPr lang="en-US" sz="1600" baseline="0" dirty="0" smtClean="0"/>
                        <a:t> programs</a:t>
                      </a:r>
                      <a:endParaRPr lang="en-US" sz="1600" dirty="0"/>
                    </a:p>
                  </a:txBody>
                  <a:tcPr/>
                </a:tc>
                <a:tc>
                  <a:txBody>
                    <a:bodyPr/>
                    <a:lstStyle/>
                    <a:p>
                      <a:r>
                        <a:rPr lang="en-US" sz="1600" baseline="0" dirty="0" smtClean="0"/>
                        <a:t>E</a:t>
                      </a:r>
                      <a:r>
                        <a:rPr lang="en-US" sz="1600" dirty="0" smtClean="0"/>
                        <a:t>ligible institutions to seek access to NIH research resources</a:t>
                      </a:r>
                      <a:endParaRPr lang="en-US" sz="1600" dirty="0"/>
                    </a:p>
                  </a:txBody>
                  <a:tcPr/>
                </a:tc>
                <a:tc>
                  <a:txBody>
                    <a:bodyPr/>
                    <a:lstStyle/>
                    <a:p>
                      <a:r>
                        <a:rPr lang="en-US" sz="1600" dirty="0" smtClean="0"/>
                        <a:t>Dollar limit unspecified</a:t>
                      </a:r>
                      <a:endParaRPr lang="en-US" sz="1600" dirty="0"/>
                    </a:p>
                  </a:txBody>
                  <a:tcPr/>
                </a:tc>
              </a:tr>
              <a:tr h="1246423">
                <a:tc>
                  <a:txBody>
                    <a:bodyPr/>
                    <a:lstStyle/>
                    <a:p>
                      <a:r>
                        <a:rPr lang="en-US" sz="1600" b="1" dirty="0" smtClean="0"/>
                        <a:t>P50</a:t>
                      </a:r>
                      <a:endParaRPr lang="en-US" sz="1600" b="1" dirty="0"/>
                    </a:p>
                  </a:txBody>
                  <a:tcPr/>
                </a:tc>
                <a:tc>
                  <a:txBody>
                    <a:bodyPr/>
                    <a:lstStyle/>
                    <a:p>
                      <a:r>
                        <a:rPr lang="en-US" sz="1600" dirty="0" smtClean="0"/>
                        <a:t>Specialized center supports multidisciplinary attack on a specific disease entity or biomedical problem area. </a:t>
                      </a:r>
                      <a:endParaRPr lang="en-US" sz="1600" dirty="0"/>
                    </a:p>
                  </a:txBody>
                  <a:tcPr/>
                </a:tc>
                <a:tc>
                  <a:txBody>
                    <a:bodyPr/>
                    <a:lstStyle/>
                    <a:p>
                      <a:r>
                        <a:rPr lang="en-US" sz="1600" dirty="0" smtClean="0"/>
                        <a:t>Centers serve as regional or national resources for special research purposes</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Dollar limit unspecified</a:t>
                      </a:r>
                      <a:endParaRPr lang="en-US" sz="16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2"/>
                </a:solidFill>
                <a:latin typeface="+mn-lt"/>
              </a:rPr>
              <a:t>Writing the Application: Get Prepared</a:t>
            </a:r>
            <a:endParaRPr lang="en-US" sz="3200" b="1" dirty="0">
              <a:solidFill>
                <a:schemeClr val="tx2"/>
              </a:solidFill>
              <a:latin typeface="+mn-lt"/>
            </a:endParaRPr>
          </a:p>
        </p:txBody>
      </p:sp>
      <p:sp>
        <p:nvSpPr>
          <p:cNvPr id="3" name="Content Placeholder 2"/>
          <p:cNvSpPr>
            <a:spLocks noGrp="1"/>
          </p:cNvSpPr>
          <p:nvPr>
            <p:ph idx="1"/>
          </p:nvPr>
        </p:nvSpPr>
        <p:spPr>
          <a:xfrm>
            <a:off x="457200" y="1447800"/>
            <a:ext cx="8229600" cy="4953000"/>
          </a:xfrm>
        </p:spPr>
        <p:txBody>
          <a:bodyPr>
            <a:normAutofit fontScale="55000" lnSpcReduction="20000"/>
          </a:bodyPr>
          <a:lstStyle/>
          <a:p>
            <a:r>
              <a:rPr lang="en-US" sz="3800" dirty="0" smtClean="0">
                <a:solidFill>
                  <a:schemeClr val="tx2"/>
                </a:solidFill>
              </a:rPr>
              <a:t>Carefully read the funding opportunity announcement (FOA) for any special instructions.</a:t>
            </a:r>
          </a:p>
          <a:p>
            <a:r>
              <a:rPr lang="en-US" sz="3800" dirty="0" smtClean="0">
                <a:solidFill>
                  <a:schemeClr val="tx2"/>
                </a:solidFill>
              </a:rPr>
              <a:t>Solicit feedback from colleagues and/or mentors on your research idea while it is still in the concept state.</a:t>
            </a:r>
          </a:p>
          <a:p>
            <a:r>
              <a:rPr lang="en-US" sz="3800" dirty="0" smtClean="0">
                <a:solidFill>
                  <a:schemeClr val="tx2"/>
                </a:solidFill>
              </a:rPr>
              <a:t>Prepare an outline following the application framework and structure described in the application guide.</a:t>
            </a:r>
          </a:p>
          <a:p>
            <a:r>
              <a:rPr lang="en-US" sz="3800" dirty="0" smtClean="0">
                <a:solidFill>
                  <a:schemeClr val="tx2"/>
                </a:solidFill>
              </a:rPr>
              <a:t>Make sure you have adequate preliminary data, if necessary.</a:t>
            </a:r>
          </a:p>
          <a:p>
            <a:r>
              <a:rPr lang="en-US" sz="3800" dirty="0" smtClean="0">
                <a:solidFill>
                  <a:schemeClr val="tx2"/>
                </a:solidFill>
              </a:rPr>
              <a:t>Develop a feasible timeline with draft application deadlines. Be realistic about the time it can take to write and revise the application.</a:t>
            </a:r>
          </a:p>
          <a:p>
            <a:r>
              <a:rPr lang="en-US" sz="3800" dirty="0" smtClean="0">
                <a:solidFill>
                  <a:schemeClr val="tx2"/>
                </a:solidFill>
              </a:rPr>
              <a:t>Ask your colleagues or your Office of Sponsored Research for copies of successfully completed NIH grant applications. Examine them closely.</a:t>
            </a:r>
          </a:p>
          <a:p>
            <a:r>
              <a:rPr lang="en-US" sz="3800" dirty="0" smtClean="0">
                <a:solidFill>
                  <a:schemeClr val="tx2"/>
                </a:solidFill>
              </a:rPr>
              <a:t>Make sure that your institution will allow you enough time to accomplish the research, if funded.</a:t>
            </a:r>
          </a:p>
          <a:p>
            <a:r>
              <a:rPr lang="en-US" sz="3800" dirty="0" smtClean="0">
                <a:solidFill>
                  <a:schemeClr val="tx2"/>
                </a:solidFill>
              </a:rPr>
              <a:t>Become familiar with the NIH peer review criteria; reviewers will use them to rate your application</a:t>
            </a:r>
          </a:p>
          <a:p>
            <a:pPr>
              <a:buNone/>
            </a:pP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2"/>
                </a:solidFill>
                <a:latin typeface="+mn-lt"/>
              </a:rPr>
              <a:t>Is your idea original?</a:t>
            </a:r>
            <a:endParaRPr lang="en-US" sz="3600" b="1" dirty="0">
              <a:solidFill>
                <a:schemeClr val="tx2"/>
              </a:solidFill>
              <a:latin typeface="+mn-lt"/>
            </a:endParaRPr>
          </a:p>
        </p:txBody>
      </p:sp>
      <p:sp>
        <p:nvSpPr>
          <p:cNvPr id="3" name="Content Placeholder 2"/>
          <p:cNvSpPr>
            <a:spLocks noGrp="1"/>
          </p:cNvSpPr>
          <p:nvPr>
            <p:ph idx="1"/>
          </p:nvPr>
        </p:nvSpPr>
        <p:spPr/>
        <p:txBody>
          <a:bodyPr>
            <a:normAutofit fontScale="92500" lnSpcReduction="10000"/>
          </a:bodyPr>
          <a:lstStyle/>
          <a:p>
            <a:r>
              <a:rPr lang="en-US" sz="2800" dirty="0" smtClean="0">
                <a:solidFill>
                  <a:schemeClr val="tx2"/>
                </a:solidFill>
              </a:rPr>
              <a:t>Check the literature to verify that the exact project you are considering has not been done before. Search the literature and the NIH </a:t>
            </a:r>
            <a:r>
              <a:rPr lang="en-US" sz="2800" dirty="0" err="1" smtClean="0">
                <a:solidFill>
                  <a:schemeClr val="tx2"/>
                </a:solidFill>
                <a:hlinkClick r:id="rId2"/>
              </a:rPr>
              <a:t>RePORTER</a:t>
            </a:r>
            <a:r>
              <a:rPr lang="en-US" sz="2800" dirty="0" smtClean="0">
                <a:solidFill>
                  <a:schemeClr val="tx2"/>
                </a:solidFill>
              </a:rPr>
              <a:t> database to minimize overlap with similar studies.</a:t>
            </a:r>
          </a:p>
          <a:p>
            <a:endParaRPr lang="en-US" sz="2800" dirty="0" smtClean="0">
              <a:solidFill>
                <a:schemeClr val="tx2"/>
              </a:solidFill>
            </a:endParaRPr>
          </a:p>
          <a:p>
            <a:r>
              <a:rPr lang="en-US" sz="2800" dirty="0" smtClean="0">
                <a:solidFill>
                  <a:schemeClr val="tx2"/>
                </a:solidFill>
              </a:rPr>
              <a:t>Assess the competition. See which projects in your field are being funded, and consider turning competitors into collaborators to improve the strength of your proposal.</a:t>
            </a:r>
          </a:p>
          <a:p>
            <a:endParaRPr lang="en-US" sz="2800" dirty="0" smtClean="0">
              <a:solidFill>
                <a:schemeClr val="tx2"/>
              </a:solidFill>
            </a:endParaRPr>
          </a:p>
          <a:p>
            <a:r>
              <a:rPr lang="en-US" sz="2800" dirty="0" smtClean="0">
                <a:solidFill>
                  <a:schemeClr val="tx2"/>
                </a:solidFill>
              </a:rPr>
              <a:t>Carve out a niche that will allow you to significantly advance knowledge in your respective field.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solidFill>
                  <a:schemeClr val="tx2"/>
                </a:solidFill>
                <a:latin typeface="+mn-lt"/>
              </a:rPr>
              <a:t>Peer Review Process</a:t>
            </a:r>
            <a:endParaRPr lang="en-US" sz="3600" b="1" dirty="0">
              <a:solidFill>
                <a:schemeClr val="tx2"/>
              </a:solidFill>
              <a:latin typeface="+mn-lt"/>
            </a:endParaRPr>
          </a:p>
        </p:txBody>
      </p:sp>
      <p:sp>
        <p:nvSpPr>
          <p:cNvPr id="3" name="Content Placeholder 2"/>
          <p:cNvSpPr>
            <a:spLocks noGrp="1"/>
          </p:cNvSpPr>
          <p:nvPr>
            <p:ph idx="1"/>
          </p:nvPr>
        </p:nvSpPr>
        <p:spPr>
          <a:xfrm>
            <a:off x="457200" y="1066800"/>
            <a:ext cx="8229600" cy="5059363"/>
          </a:xfrm>
        </p:spPr>
        <p:txBody>
          <a:bodyPr>
            <a:normAutofit/>
          </a:bodyPr>
          <a:lstStyle/>
          <a:p>
            <a:r>
              <a:rPr lang="en-US" sz="2000" b="1" dirty="0" smtClean="0">
                <a:solidFill>
                  <a:schemeClr val="tx2"/>
                </a:solidFill>
              </a:rPr>
              <a:t>Scientific Review Officer (SRO)</a:t>
            </a:r>
          </a:p>
          <a:p>
            <a:pPr>
              <a:buNone/>
            </a:pPr>
            <a:r>
              <a:rPr lang="en-US" sz="2000" dirty="0" smtClean="0">
                <a:solidFill>
                  <a:schemeClr val="tx2"/>
                </a:solidFill>
              </a:rPr>
              <a:t>	-responsible for ensuring applications receive an objective and fair review</a:t>
            </a:r>
          </a:p>
          <a:p>
            <a:pPr>
              <a:buNone/>
            </a:pPr>
            <a:r>
              <a:rPr lang="en-US" sz="2000" dirty="0" smtClean="0">
                <a:solidFill>
                  <a:schemeClr val="tx2"/>
                </a:solidFill>
              </a:rPr>
              <a:t>	-Recruits qualified reviewers (2 per application)</a:t>
            </a:r>
          </a:p>
          <a:p>
            <a:pPr>
              <a:buNone/>
            </a:pPr>
            <a:r>
              <a:rPr lang="en-US" sz="2000" dirty="0" smtClean="0">
                <a:solidFill>
                  <a:schemeClr val="tx2"/>
                </a:solidFill>
              </a:rPr>
              <a:t>	-Evaluates any conflicts of interest between reviewers and applicants</a:t>
            </a:r>
          </a:p>
          <a:p>
            <a:pPr>
              <a:buNone/>
            </a:pPr>
            <a:r>
              <a:rPr lang="en-US" sz="2000" dirty="0" smtClean="0">
                <a:solidFill>
                  <a:schemeClr val="tx2"/>
                </a:solidFill>
              </a:rPr>
              <a:t>	-an excellent contact person to interpret the process and goals of the program</a:t>
            </a:r>
          </a:p>
          <a:p>
            <a:pPr>
              <a:buNone/>
            </a:pPr>
            <a:endParaRPr lang="en-US" sz="2000" dirty="0" smtClean="0">
              <a:solidFill>
                <a:schemeClr val="tx2"/>
              </a:solidFill>
            </a:endParaRPr>
          </a:p>
          <a:p>
            <a:r>
              <a:rPr lang="en-US" sz="2000" b="1" dirty="0" smtClean="0">
                <a:solidFill>
                  <a:schemeClr val="tx2"/>
                </a:solidFill>
              </a:rPr>
              <a:t>Reviewers</a:t>
            </a:r>
          </a:p>
          <a:p>
            <a:pPr>
              <a:buNone/>
            </a:pPr>
            <a:r>
              <a:rPr lang="en-US" sz="2000" dirty="0" smtClean="0">
                <a:solidFill>
                  <a:schemeClr val="tx2"/>
                </a:solidFill>
              </a:rPr>
              <a:t>	-Identify reviewers from the SRO</a:t>
            </a:r>
          </a:p>
          <a:p>
            <a:pPr>
              <a:buNone/>
            </a:pPr>
            <a:r>
              <a:rPr lang="en-US" sz="2000" dirty="0" smtClean="0">
                <a:solidFill>
                  <a:schemeClr val="tx2"/>
                </a:solidFill>
              </a:rPr>
              <a:t>	-Determine most likely reviewers of your application (do not contact reviewers)</a:t>
            </a:r>
          </a:p>
          <a:p>
            <a:pPr>
              <a:buNone/>
            </a:pPr>
            <a:r>
              <a:rPr lang="en-US" sz="2000" dirty="0" smtClean="0">
                <a:solidFill>
                  <a:schemeClr val="tx2"/>
                </a:solidFill>
              </a:rPr>
              <a:t>	-Make recommendations concerning the scientific and technical merit of applications under review, in the form of final written comments and numerical scores.</a:t>
            </a:r>
          </a:p>
          <a:p>
            <a:pPr>
              <a:buNone/>
            </a:pP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solidFill>
                  <a:schemeClr val="tx2"/>
                </a:solidFill>
                <a:latin typeface="+mn-lt"/>
              </a:rPr>
              <a:t>NIH Peer Review Criteria</a:t>
            </a:r>
            <a:endParaRPr lang="en-US" sz="3200" b="1" dirty="0">
              <a:solidFill>
                <a:schemeClr val="tx2"/>
              </a:solidFill>
              <a:latin typeface="+mn-lt"/>
            </a:endParaRPr>
          </a:p>
        </p:txBody>
      </p:sp>
      <p:sp>
        <p:nvSpPr>
          <p:cNvPr id="3" name="Content Placeholder 2"/>
          <p:cNvSpPr>
            <a:spLocks noGrp="1"/>
          </p:cNvSpPr>
          <p:nvPr>
            <p:ph idx="1"/>
          </p:nvPr>
        </p:nvSpPr>
        <p:spPr>
          <a:xfrm>
            <a:off x="457200" y="1219200"/>
            <a:ext cx="8229600" cy="5486400"/>
          </a:xfrm>
        </p:spPr>
        <p:txBody>
          <a:bodyPr>
            <a:normAutofit/>
          </a:bodyPr>
          <a:lstStyle/>
          <a:p>
            <a:r>
              <a:rPr lang="en-US" sz="1800" b="1" dirty="0" smtClean="0">
                <a:solidFill>
                  <a:schemeClr val="tx2"/>
                </a:solidFill>
              </a:rPr>
              <a:t>Overall Impact.</a:t>
            </a:r>
            <a:r>
              <a:rPr lang="en-US" sz="1800" dirty="0" smtClean="0">
                <a:solidFill>
                  <a:schemeClr val="tx2"/>
                </a:solidFill>
              </a:rPr>
              <a:t> Reviewers will provide an overall impact/priority score to reflect their assessment of the likelihood for the project to exert a sustained, powerful influence on the research field(s) involved.</a:t>
            </a:r>
          </a:p>
          <a:p>
            <a:r>
              <a:rPr lang="en-US" sz="1800" b="1" dirty="0" smtClean="0">
                <a:solidFill>
                  <a:schemeClr val="tx2"/>
                </a:solidFill>
              </a:rPr>
              <a:t>Significance.</a:t>
            </a:r>
            <a:r>
              <a:rPr lang="en-US" sz="1800" dirty="0" smtClean="0">
                <a:solidFill>
                  <a:schemeClr val="tx2"/>
                </a:solidFill>
              </a:rPr>
              <a:t> Does the project address an important problem or a critical barrier to progress in the field? If the aims of the project are achieved, how will scientific knowledge, technical capability, and/or clinical practice be improved? </a:t>
            </a:r>
          </a:p>
          <a:p>
            <a:r>
              <a:rPr lang="en-US" sz="1800" b="1" dirty="0" smtClean="0">
                <a:solidFill>
                  <a:schemeClr val="tx2"/>
                </a:solidFill>
              </a:rPr>
              <a:t>Investigator(s).</a:t>
            </a:r>
            <a:r>
              <a:rPr lang="en-US" sz="1800" dirty="0" smtClean="0">
                <a:solidFill>
                  <a:schemeClr val="tx2"/>
                </a:solidFill>
              </a:rPr>
              <a:t> Are the PD/PI well suited to the project? If Early Stage Investigators, do they have appropriate experience and training? If established, have they demonstrated an ongoing record of accomplishments that have advanced their field(s)? </a:t>
            </a:r>
          </a:p>
          <a:p>
            <a:r>
              <a:rPr lang="en-US" sz="1800" b="1" dirty="0" smtClean="0">
                <a:solidFill>
                  <a:schemeClr val="tx2"/>
                </a:solidFill>
              </a:rPr>
              <a:t>Innovation. </a:t>
            </a:r>
            <a:r>
              <a:rPr lang="en-US" sz="1800" dirty="0" smtClean="0">
                <a:solidFill>
                  <a:schemeClr val="tx2"/>
                </a:solidFill>
              </a:rPr>
              <a:t>Does the application challenge and seek to shift current research or clinical practice paradigms by utilizing novel theoretical concepts, approaches or methodologies, instrumentation, or interventions? </a:t>
            </a:r>
          </a:p>
          <a:p>
            <a:r>
              <a:rPr lang="en-US" sz="1800" b="1" dirty="0" smtClean="0">
                <a:solidFill>
                  <a:schemeClr val="tx2"/>
                </a:solidFill>
              </a:rPr>
              <a:t>Approach. </a:t>
            </a:r>
            <a:r>
              <a:rPr lang="en-US" sz="1800" dirty="0" smtClean="0">
                <a:solidFill>
                  <a:schemeClr val="tx2"/>
                </a:solidFill>
              </a:rPr>
              <a:t>Are the overall strategy, methodology, and analyses well-reasoned and appropriate to accomplish the specific aims of the project? Are potential problems, alternative strategies, and benchmarks for success presented? If the project is in the early stages of development, will the strategy establish feasibility and will particularly risky aspects be managed</a:t>
            </a:r>
          </a:p>
          <a:p>
            <a:endParaRPr lang="en-US" sz="1800" dirty="0" smtClean="0"/>
          </a:p>
          <a:p>
            <a:endParaRPr 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2"/>
                </a:solidFill>
                <a:latin typeface="+mn-lt"/>
              </a:rPr>
              <a:t>NIH Peer Review Process</a:t>
            </a:r>
            <a:endParaRPr lang="en-US" sz="3200" b="1" dirty="0">
              <a:solidFill>
                <a:schemeClr val="tx2"/>
              </a:solidFill>
              <a:latin typeface="+mn-lt"/>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000" b="1" dirty="0" smtClean="0">
                <a:solidFill>
                  <a:schemeClr val="tx2"/>
                </a:solidFill>
              </a:rPr>
              <a:t>Environment. </a:t>
            </a:r>
            <a:r>
              <a:rPr lang="en-US" sz="2000" dirty="0" smtClean="0">
                <a:solidFill>
                  <a:schemeClr val="tx2"/>
                </a:solidFill>
              </a:rPr>
              <a:t>Will the scientific environment in which the work is to be done contribute to the probability of success? Are the institutional support, equipment and other physical resources available to the investigators adequate for the project proposed? </a:t>
            </a:r>
          </a:p>
          <a:p>
            <a:r>
              <a:rPr lang="en-US" sz="2000" b="1" dirty="0" smtClean="0">
                <a:solidFill>
                  <a:schemeClr val="tx2"/>
                </a:solidFill>
              </a:rPr>
              <a:t>Additional review criteria. </a:t>
            </a:r>
            <a:r>
              <a:rPr lang="en-US" sz="2000" dirty="0" smtClean="0">
                <a:solidFill>
                  <a:schemeClr val="tx2"/>
                </a:solidFill>
              </a:rPr>
              <a:t>Protections for Human Subjects, Inclusion of Women, Minorities, and Children, Vertebrate Animals, Biohazards, Resubmission, Renewal,</a:t>
            </a:r>
            <a:br>
              <a:rPr lang="en-US" sz="2000" dirty="0" smtClean="0">
                <a:solidFill>
                  <a:schemeClr val="tx2"/>
                </a:solidFill>
              </a:rPr>
            </a:br>
            <a:r>
              <a:rPr lang="en-US" sz="2000" dirty="0" smtClean="0">
                <a:solidFill>
                  <a:schemeClr val="tx2"/>
                </a:solidFill>
              </a:rPr>
              <a:t>Revision</a:t>
            </a:r>
          </a:p>
          <a:p>
            <a:r>
              <a:rPr lang="en-US" sz="2000" b="1" dirty="0" smtClean="0">
                <a:solidFill>
                  <a:schemeClr val="tx2"/>
                </a:solidFill>
              </a:rPr>
              <a:t>Scoring</a:t>
            </a:r>
            <a:r>
              <a:rPr lang="en-US" sz="2000" dirty="0" smtClean="0">
                <a:solidFill>
                  <a:schemeClr val="tx2"/>
                </a:solidFill>
              </a:rPr>
              <a:t>. The NIH utilizes a 9-point rating scale (1 = exceptional; 9 = poor) for all applications.  Before the SRG meeting, each reviewer and discussant assigned to an application gives a separate score for each of the five review criteria. For each application that is discussed at the meeting, a final impact score is given by each  committee member; scores are then averaged.</a:t>
            </a:r>
          </a:p>
          <a:p>
            <a:r>
              <a:rPr lang="en-US" sz="2000" b="1" dirty="0" smtClean="0">
                <a:solidFill>
                  <a:schemeClr val="tx2"/>
                </a:solidFill>
              </a:rPr>
              <a:t>Appeals</a:t>
            </a:r>
            <a:r>
              <a:rPr lang="en-US" sz="2000" dirty="0" smtClean="0">
                <a:solidFill>
                  <a:schemeClr val="tx2"/>
                </a:solidFill>
              </a:rPr>
              <a:t>. Investigators may request reconsideration of the initial review results if, after consideration of the summary statement, they believe the review process was flawed (get advice before doing this).   </a:t>
            </a:r>
          </a:p>
          <a:p>
            <a:endParaRPr lang="en-US" sz="1800" b="1" dirty="0" smtClean="0"/>
          </a:p>
          <a:p>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solidFill>
                  <a:schemeClr val="tx2"/>
                </a:solidFill>
                <a:latin typeface="+mn-lt"/>
              </a:rPr>
              <a:t>Start Writing</a:t>
            </a:r>
            <a:endParaRPr lang="en-US" sz="3200" b="1" dirty="0">
              <a:solidFill>
                <a:schemeClr val="tx2"/>
              </a:solidFill>
              <a:latin typeface="+mn-lt"/>
            </a:endParaRPr>
          </a:p>
        </p:txBody>
      </p:sp>
      <p:sp>
        <p:nvSpPr>
          <p:cNvPr id="3" name="Content Placeholder 2"/>
          <p:cNvSpPr>
            <a:spLocks noGrp="1"/>
          </p:cNvSpPr>
          <p:nvPr>
            <p:ph idx="1"/>
          </p:nvPr>
        </p:nvSpPr>
        <p:spPr>
          <a:xfrm>
            <a:off x="457200" y="1143001"/>
            <a:ext cx="8229600" cy="4267200"/>
          </a:xfrm>
        </p:spPr>
        <p:txBody>
          <a:bodyPr>
            <a:normAutofit/>
          </a:bodyPr>
          <a:lstStyle/>
          <a:p>
            <a:r>
              <a:rPr lang="en-US" sz="2000" b="1" dirty="0" smtClean="0">
                <a:solidFill>
                  <a:schemeClr val="tx2"/>
                </a:solidFill>
              </a:rPr>
              <a:t>Abstract</a:t>
            </a:r>
            <a:r>
              <a:rPr lang="en-US" sz="2000" dirty="0" smtClean="0">
                <a:solidFill>
                  <a:schemeClr val="tx2"/>
                </a:solidFill>
              </a:rPr>
              <a:t>: write this section at the very end.  It should be clear, concise and compelling</a:t>
            </a:r>
          </a:p>
          <a:p>
            <a:r>
              <a:rPr lang="en-US" sz="2000" b="1" dirty="0" smtClean="0">
                <a:solidFill>
                  <a:schemeClr val="tx2"/>
                </a:solidFill>
              </a:rPr>
              <a:t>Specific Aims: </a:t>
            </a:r>
            <a:r>
              <a:rPr lang="en-US" sz="2000" dirty="0" smtClean="0">
                <a:solidFill>
                  <a:schemeClr val="tx2"/>
                </a:solidFill>
              </a:rPr>
              <a:t>Limit to no more than 4.  Be sure the first objective is readily obtainable. </a:t>
            </a:r>
          </a:p>
          <a:p>
            <a:r>
              <a:rPr lang="en-US" sz="2000" b="1" dirty="0" smtClean="0">
                <a:solidFill>
                  <a:schemeClr val="tx2"/>
                </a:solidFill>
              </a:rPr>
              <a:t>Background and Significance: </a:t>
            </a:r>
            <a:r>
              <a:rPr lang="en-US" sz="2000" dirty="0" smtClean="0">
                <a:solidFill>
                  <a:schemeClr val="tx2"/>
                </a:solidFill>
              </a:rPr>
              <a:t>Review of the literature; highlight what is known and where critical data gaps exist; stress the significance of your proposed work.  Generate an hypothesis on how you will address critical data gaps.</a:t>
            </a:r>
          </a:p>
          <a:p>
            <a:r>
              <a:rPr lang="en-US" sz="2000" b="1" dirty="0" smtClean="0">
                <a:solidFill>
                  <a:schemeClr val="tx2"/>
                </a:solidFill>
              </a:rPr>
              <a:t>Preliminary Results</a:t>
            </a:r>
            <a:r>
              <a:rPr lang="en-US" sz="2000" dirty="0" smtClean="0">
                <a:solidFill>
                  <a:schemeClr val="tx2"/>
                </a:solidFill>
              </a:rPr>
              <a:t>: Demonstrate mastery of technology proposed.</a:t>
            </a:r>
          </a:p>
          <a:p>
            <a:r>
              <a:rPr lang="en-US" sz="2000" b="1" dirty="0" smtClean="0">
                <a:solidFill>
                  <a:schemeClr val="tx2"/>
                </a:solidFill>
              </a:rPr>
              <a:t>Research Design and Methodology: </a:t>
            </a:r>
            <a:r>
              <a:rPr lang="en-US" sz="2000" dirty="0" smtClean="0">
                <a:solidFill>
                  <a:schemeClr val="tx2"/>
                </a:solidFill>
              </a:rPr>
              <a:t>Be specific!</a:t>
            </a:r>
          </a:p>
          <a:p>
            <a:r>
              <a:rPr lang="en-US" sz="2000" b="1" dirty="0" smtClean="0">
                <a:solidFill>
                  <a:schemeClr val="tx2"/>
                </a:solidFill>
              </a:rPr>
              <a:t>Anticipated Results; B</a:t>
            </a:r>
            <a:r>
              <a:rPr lang="en-US" sz="2000" dirty="0" smtClean="0">
                <a:solidFill>
                  <a:schemeClr val="tx2"/>
                </a:solidFill>
              </a:rPr>
              <a:t>e compelling, talk about benefits rather than process</a:t>
            </a:r>
            <a:endParaRPr lang="en-US" sz="20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latin typeface="+mn-lt"/>
              </a:rPr>
              <a:t>Topics Covered</a:t>
            </a:r>
            <a:endParaRPr lang="en-US" b="1" dirty="0">
              <a:solidFill>
                <a:schemeClr val="tx2"/>
              </a:solidFill>
              <a:latin typeface="+mn-lt"/>
            </a:endParaRPr>
          </a:p>
        </p:txBody>
      </p:sp>
      <p:sp>
        <p:nvSpPr>
          <p:cNvPr id="3" name="Content Placeholder 2"/>
          <p:cNvSpPr>
            <a:spLocks noGrp="1"/>
          </p:cNvSpPr>
          <p:nvPr>
            <p:ph idx="1"/>
          </p:nvPr>
        </p:nvSpPr>
        <p:spPr/>
        <p:txBody>
          <a:bodyPr/>
          <a:lstStyle/>
          <a:p>
            <a:r>
              <a:rPr lang="en-US" b="1" dirty="0" smtClean="0">
                <a:solidFill>
                  <a:schemeClr val="tx2"/>
                </a:solidFill>
              </a:rPr>
              <a:t>Federal Grants; Part I (grants.nih.gov)</a:t>
            </a:r>
          </a:p>
          <a:p>
            <a:endParaRPr lang="en-US" b="1" dirty="0">
              <a:solidFill>
                <a:schemeClr val="tx2"/>
              </a:solidFill>
            </a:endParaRPr>
          </a:p>
          <a:p>
            <a:r>
              <a:rPr lang="en-US" b="1" dirty="0" smtClean="0">
                <a:solidFill>
                  <a:schemeClr val="tx2"/>
                </a:solidFill>
              </a:rPr>
              <a:t>Private Foundation Grants, Part II (http://foundationcenter.org</a:t>
            </a:r>
            <a:endParaRPr lang="en-US" b="1" dirty="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solidFill>
                  <a:schemeClr val="tx2"/>
                </a:solidFill>
                <a:latin typeface="+mn-lt"/>
              </a:rPr>
              <a:t>Common Mistakes in Grant Writing </a:t>
            </a:r>
            <a:endParaRPr lang="en-US" sz="2400" dirty="0">
              <a:solidFill>
                <a:schemeClr val="tx2"/>
              </a:solidFill>
              <a:latin typeface="+mn-lt"/>
            </a:endParaRPr>
          </a:p>
        </p:txBody>
      </p:sp>
      <p:sp>
        <p:nvSpPr>
          <p:cNvPr id="3" name="Content Placeholder 2"/>
          <p:cNvSpPr>
            <a:spLocks noGrp="1"/>
          </p:cNvSpPr>
          <p:nvPr>
            <p:ph idx="1"/>
          </p:nvPr>
        </p:nvSpPr>
        <p:spPr>
          <a:xfrm>
            <a:off x="457200" y="762000"/>
            <a:ext cx="8229600" cy="5715000"/>
          </a:xfrm>
        </p:spPr>
        <p:txBody>
          <a:bodyPr>
            <a:normAutofit fontScale="25000" lnSpcReduction="20000"/>
          </a:bodyPr>
          <a:lstStyle/>
          <a:p>
            <a:r>
              <a:rPr lang="en-US" sz="8000" b="1" dirty="0" smtClean="0">
                <a:solidFill>
                  <a:schemeClr val="tx2"/>
                </a:solidFill>
              </a:rPr>
              <a:t>Problems with Significance</a:t>
            </a:r>
          </a:p>
          <a:p>
            <a:pPr lvl="1"/>
            <a:r>
              <a:rPr lang="en-US" sz="8000" dirty="0" smtClean="0">
                <a:solidFill>
                  <a:schemeClr val="tx2"/>
                </a:solidFill>
              </a:rPr>
              <a:t>Not significant nor exciting new research; lack of compelling rationale; incremental and low impact research</a:t>
            </a:r>
          </a:p>
          <a:p>
            <a:r>
              <a:rPr lang="en-US" sz="8000" b="1" dirty="0" smtClean="0">
                <a:solidFill>
                  <a:schemeClr val="tx2"/>
                </a:solidFill>
              </a:rPr>
              <a:t>Problems with Approach</a:t>
            </a:r>
          </a:p>
          <a:p>
            <a:pPr lvl="1"/>
            <a:r>
              <a:rPr lang="en-US" sz="8000" dirty="0" smtClean="0">
                <a:solidFill>
                  <a:schemeClr val="tx2"/>
                </a:solidFill>
              </a:rPr>
              <a:t>Too ambitious, too much work proposed;</a:t>
            </a:r>
          </a:p>
          <a:p>
            <a:pPr lvl="1"/>
            <a:r>
              <a:rPr lang="en-US" sz="8000" dirty="0" smtClean="0">
                <a:solidFill>
                  <a:schemeClr val="tx2"/>
                </a:solidFill>
              </a:rPr>
              <a:t>Unfocused aims, unclear goals;</a:t>
            </a:r>
          </a:p>
          <a:p>
            <a:pPr lvl="1"/>
            <a:r>
              <a:rPr lang="en-US" sz="8000" dirty="0" smtClean="0">
                <a:solidFill>
                  <a:schemeClr val="tx2"/>
                </a:solidFill>
              </a:rPr>
              <a:t>Limited aims and uncertain future directions;</a:t>
            </a:r>
          </a:p>
          <a:p>
            <a:pPr lvl="1"/>
            <a:r>
              <a:rPr lang="en-US" sz="8000" dirty="0" smtClean="0">
                <a:solidFill>
                  <a:schemeClr val="tx2"/>
                </a:solidFill>
              </a:rPr>
              <a:t>Too much unnecessary experimental detail;</a:t>
            </a:r>
          </a:p>
          <a:p>
            <a:pPr lvl="1"/>
            <a:r>
              <a:rPr lang="en-US" sz="8000" dirty="0" smtClean="0">
                <a:solidFill>
                  <a:schemeClr val="tx2"/>
                </a:solidFill>
              </a:rPr>
              <a:t>Not enough detail on approaches, especially untested ones;</a:t>
            </a:r>
          </a:p>
          <a:p>
            <a:pPr lvl="1"/>
            <a:r>
              <a:rPr lang="en-US" sz="8000" dirty="0" smtClean="0">
                <a:solidFill>
                  <a:schemeClr val="tx2"/>
                </a:solidFill>
              </a:rPr>
              <a:t>Not enough preliminary data to establish feasibility;</a:t>
            </a:r>
          </a:p>
          <a:p>
            <a:pPr lvl="1"/>
            <a:r>
              <a:rPr lang="en-US" sz="8000" dirty="0" smtClean="0">
                <a:solidFill>
                  <a:schemeClr val="tx2"/>
                </a:solidFill>
              </a:rPr>
              <a:t>Feasibility of each aim not shown;</a:t>
            </a:r>
          </a:p>
          <a:p>
            <a:pPr lvl="1"/>
            <a:r>
              <a:rPr lang="en-US" sz="8000" dirty="0" smtClean="0">
                <a:solidFill>
                  <a:schemeClr val="tx2"/>
                </a:solidFill>
              </a:rPr>
              <a:t>Little or no expertise with approach;</a:t>
            </a:r>
          </a:p>
          <a:p>
            <a:pPr lvl="1"/>
            <a:r>
              <a:rPr lang="en-US" sz="8000" dirty="0" smtClean="0">
                <a:solidFill>
                  <a:schemeClr val="tx2"/>
                </a:solidFill>
              </a:rPr>
              <a:t>Lack of appropriate controls;</a:t>
            </a:r>
          </a:p>
          <a:p>
            <a:pPr lvl="1"/>
            <a:r>
              <a:rPr lang="en-US" sz="8000" dirty="0" smtClean="0">
                <a:solidFill>
                  <a:schemeClr val="tx2"/>
                </a:solidFill>
              </a:rPr>
              <a:t>Not directly testing hypothesis;</a:t>
            </a:r>
          </a:p>
          <a:p>
            <a:pPr lvl="1"/>
            <a:r>
              <a:rPr lang="en-US" sz="8000" dirty="0" smtClean="0">
                <a:solidFill>
                  <a:schemeClr val="tx2"/>
                </a:solidFill>
              </a:rPr>
              <a:t>Inadequate consideration of power;</a:t>
            </a:r>
          </a:p>
          <a:p>
            <a:pPr lvl="1"/>
            <a:r>
              <a:rPr lang="en-US" sz="8000" dirty="0" smtClean="0">
                <a:solidFill>
                  <a:schemeClr val="tx2"/>
                </a:solidFill>
              </a:rPr>
              <a:t>Experiments not directed towards mechanisms;</a:t>
            </a:r>
          </a:p>
          <a:p>
            <a:pPr lvl="1"/>
            <a:r>
              <a:rPr lang="en-US" sz="8000" dirty="0" smtClean="0">
                <a:solidFill>
                  <a:schemeClr val="tx2"/>
                </a:solidFill>
              </a:rPr>
              <a:t>No discussion of alternative models or hypotheses;</a:t>
            </a:r>
          </a:p>
          <a:p>
            <a:pPr lvl="1"/>
            <a:r>
              <a:rPr lang="en-US" sz="8000" dirty="0" smtClean="0">
                <a:solidFill>
                  <a:schemeClr val="tx2"/>
                </a:solidFill>
              </a:rPr>
              <a:t>No discussion of potential pitfalls;</a:t>
            </a:r>
          </a:p>
          <a:p>
            <a:pPr lvl="1"/>
            <a:r>
              <a:rPr lang="en-US" sz="8000" dirty="0" smtClean="0">
                <a:solidFill>
                  <a:schemeClr val="tx2"/>
                </a:solidFill>
              </a:rPr>
              <a:t>No discussion of interpretation of data.</a:t>
            </a:r>
          </a:p>
          <a:p>
            <a:pPr lvl="1"/>
            <a:endParaRPr lang="en-US" sz="4500" dirty="0" smtClean="0"/>
          </a:p>
          <a:p>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2"/>
                </a:solidFill>
                <a:latin typeface="+mn-lt"/>
              </a:rPr>
              <a:t>Common Mistakes in Grant Writing </a:t>
            </a:r>
            <a:endParaRPr lang="en-US" sz="3200" b="1" dirty="0">
              <a:solidFill>
                <a:schemeClr val="tx2"/>
              </a:solidFill>
              <a:latin typeface="+mn-lt"/>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1800" b="1" dirty="0" smtClean="0">
                <a:solidFill>
                  <a:schemeClr val="tx2"/>
                </a:solidFill>
              </a:rPr>
              <a:t>Problems with Innovation</a:t>
            </a:r>
          </a:p>
          <a:p>
            <a:pPr lvl="1"/>
            <a:r>
              <a:rPr lang="en-US" sz="1800" dirty="0" smtClean="0">
                <a:solidFill>
                  <a:schemeClr val="tx2"/>
                </a:solidFill>
              </a:rPr>
              <a:t>Not clearly addressed in application;</a:t>
            </a:r>
          </a:p>
          <a:p>
            <a:pPr lvl="1"/>
            <a:r>
              <a:rPr lang="en-US" sz="1800" dirty="0" smtClean="0">
                <a:solidFill>
                  <a:schemeClr val="tx2"/>
                </a:solidFill>
              </a:rPr>
              <a:t>Not innovative</a:t>
            </a:r>
          </a:p>
          <a:p>
            <a:r>
              <a:rPr lang="en-US" sz="1800" b="1" dirty="0" smtClean="0">
                <a:solidFill>
                  <a:schemeClr val="tx2"/>
                </a:solidFill>
              </a:rPr>
              <a:t>Problems with Investigator</a:t>
            </a:r>
          </a:p>
          <a:p>
            <a:pPr lvl="1"/>
            <a:r>
              <a:rPr lang="en-US" sz="1800" dirty="0" smtClean="0">
                <a:solidFill>
                  <a:schemeClr val="tx2"/>
                </a:solidFill>
              </a:rPr>
              <a:t>Inadequate demonstration of expertise or publications in approaches;</a:t>
            </a:r>
          </a:p>
          <a:p>
            <a:pPr lvl="1"/>
            <a:r>
              <a:rPr lang="en-US" sz="1800" dirty="0" smtClean="0">
                <a:solidFill>
                  <a:schemeClr val="tx2"/>
                </a:solidFill>
              </a:rPr>
              <a:t>Low productivity, few recent papers;</a:t>
            </a:r>
          </a:p>
          <a:p>
            <a:pPr lvl="1"/>
            <a:r>
              <a:rPr lang="en-US" sz="1800" dirty="0" smtClean="0">
                <a:solidFill>
                  <a:schemeClr val="tx2"/>
                </a:solidFill>
              </a:rPr>
              <a:t>No collaborators recruited or no letters from collaborators;</a:t>
            </a:r>
          </a:p>
          <a:p>
            <a:pPr lvl="1"/>
            <a:r>
              <a:rPr lang="en-US" sz="1800" dirty="0" smtClean="0">
                <a:solidFill>
                  <a:schemeClr val="tx2"/>
                </a:solidFill>
              </a:rPr>
              <a:t>Need a more senior collaborator</a:t>
            </a:r>
          </a:p>
          <a:p>
            <a:r>
              <a:rPr lang="en-US" sz="1800" b="1" dirty="0" smtClean="0">
                <a:solidFill>
                  <a:schemeClr val="tx2"/>
                </a:solidFill>
              </a:rPr>
              <a:t>Problems with Environment</a:t>
            </a:r>
            <a:endParaRPr lang="en-US" b="1" dirty="0" smtClean="0">
              <a:solidFill>
                <a:schemeClr val="tx2"/>
              </a:solidFill>
            </a:endParaRPr>
          </a:p>
          <a:p>
            <a:pPr lvl="1"/>
            <a:r>
              <a:rPr lang="en-US" sz="1900" dirty="0" smtClean="0">
                <a:solidFill>
                  <a:schemeClr val="tx2"/>
                </a:solidFill>
              </a:rPr>
              <a:t>Little demonstration of institutional support;</a:t>
            </a:r>
          </a:p>
          <a:p>
            <a:pPr lvl="1"/>
            <a:r>
              <a:rPr lang="en-US" sz="1900" dirty="0" smtClean="0">
                <a:solidFill>
                  <a:schemeClr val="tx2"/>
                </a:solidFill>
              </a:rPr>
              <a:t>Little or no necessary equipment;</a:t>
            </a:r>
          </a:p>
          <a:p>
            <a:pPr lvl="1"/>
            <a:r>
              <a:rPr lang="en-US" sz="1900" dirty="0" smtClean="0">
                <a:solidFill>
                  <a:schemeClr val="tx2"/>
                </a:solidFill>
              </a:rPr>
              <a:t>Little evidence of effective collaboration among institutions, if applicable.</a:t>
            </a:r>
          </a:p>
          <a:p>
            <a:endParaRPr lang="en-US" sz="18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solidFill>
                  <a:schemeClr val="tx2"/>
                </a:solidFill>
                <a:latin typeface="+mn-lt"/>
              </a:rPr>
              <a:t>What to Do If you Are not Funded</a:t>
            </a:r>
            <a:endParaRPr lang="en-US" sz="3200" b="1" dirty="0">
              <a:solidFill>
                <a:schemeClr val="tx2"/>
              </a:solidFill>
              <a:latin typeface="+mn-lt"/>
            </a:endParaRPr>
          </a:p>
        </p:txBody>
      </p:sp>
      <p:sp>
        <p:nvSpPr>
          <p:cNvPr id="3" name="Content Placeholder 2"/>
          <p:cNvSpPr>
            <a:spLocks noGrp="1"/>
          </p:cNvSpPr>
          <p:nvPr>
            <p:ph idx="1"/>
          </p:nvPr>
        </p:nvSpPr>
        <p:spPr>
          <a:xfrm>
            <a:off x="457200" y="762000"/>
            <a:ext cx="8229600" cy="5638800"/>
          </a:xfrm>
        </p:spPr>
        <p:txBody>
          <a:bodyPr>
            <a:normAutofit lnSpcReduction="10000"/>
          </a:bodyPr>
          <a:lstStyle/>
          <a:p>
            <a:r>
              <a:rPr lang="en-US" sz="2000" dirty="0" smtClean="0">
                <a:solidFill>
                  <a:schemeClr val="tx2"/>
                </a:solidFill>
              </a:rPr>
              <a:t>Read your summary statement carefully to answer two questions: Are the application's problems fixable?  Was it reviewed by the right study section?</a:t>
            </a:r>
          </a:p>
          <a:p>
            <a:r>
              <a:rPr lang="en-US" sz="2000" dirty="0" smtClean="0">
                <a:solidFill>
                  <a:schemeClr val="tx2"/>
                </a:solidFill>
              </a:rPr>
              <a:t>Contact the Program Officer to help you understand your summary statement and possibly give you more insights into the review meeting. </a:t>
            </a:r>
          </a:p>
          <a:p>
            <a:r>
              <a:rPr lang="en-US" sz="2000" dirty="0" smtClean="0">
                <a:solidFill>
                  <a:schemeClr val="tx2"/>
                </a:solidFill>
              </a:rPr>
              <a:t>Connect with senior colleagues, mentors, or other investigators at your institution to get their opinion on the reviewers' critiques and advice on how to proceed.</a:t>
            </a:r>
          </a:p>
          <a:p>
            <a:r>
              <a:rPr lang="en-US" sz="2000" dirty="0" smtClean="0">
                <a:solidFill>
                  <a:schemeClr val="tx2"/>
                </a:solidFill>
              </a:rPr>
              <a:t>Maybe you were assigned to the wrong study section: Did the reviewers' expertise fit your topic? Were they knowledgeable about your methods? Did they understand the rationale for your research? </a:t>
            </a:r>
          </a:p>
          <a:p>
            <a:r>
              <a:rPr lang="en-US" sz="2000" dirty="0" smtClean="0">
                <a:solidFill>
                  <a:schemeClr val="tx2"/>
                </a:solidFill>
              </a:rPr>
              <a:t>The following problems are either not fixable or nearly impossible to correct; low-impact research topic; philosophical issues, e.g., the reviewers do not think the work is important; hypothesis is not sound or not supported by the data; work has already been done; methods proposed were not suitable for testing the hypothesis.  If these problems exist, start over with a new topic.</a:t>
            </a:r>
          </a:p>
          <a:p>
            <a:r>
              <a:rPr lang="en-US" sz="2000" dirty="0" smtClean="0">
                <a:solidFill>
                  <a:schemeClr val="tx2"/>
                </a:solidFill>
              </a:rPr>
              <a:t> If these problems do not exist, revise and resubmit your application as soon as possible. </a:t>
            </a:r>
          </a:p>
          <a:p>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2"/>
                </a:solidFill>
                <a:latin typeface="+mn-lt"/>
              </a:rPr>
              <a:t>Federal Grants</a:t>
            </a:r>
            <a:endParaRPr lang="en-US" sz="3200" b="1" dirty="0">
              <a:solidFill>
                <a:schemeClr val="tx2"/>
              </a:solidFill>
              <a:latin typeface="+mn-lt"/>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800" dirty="0" smtClean="0">
                <a:solidFill>
                  <a:schemeClr val="tx2"/>
                </a:solidFill>
              </a:rPr>
              <a:t>Department </a:t>
            </a:r>
            <a:r>
              <a:rPr lang="en-US" sz="2800" dirty="0" smtClean="0">
                <a:solidFill>
                  <a:schemeClr val="tx2"/>
                </a:solidFill>
              </a:rPr>
              <a:t>of Homeland Security</a:t>
            </a:r>
          </a:p>
          <a:p>
            <a:r>
              <a:rPr lang="en-US" sz="2800" dirty="0" smtClean="0">
                <a:solidFill>
                  <a:schemeClr val="tx2"/>
                </a:solidFill>
              </a:rPr>
              <a:t>National Endowment for the Arts</a:t>
            </a:r>
          </a:p>
          <a:p>
            <a:r>
              <a:rPr lang="en-US" sz="2800" dirty="0" smtClean="0">
                <a:solidFill>
                  <a:schemeClr val="tx2"/>
                </a:solidFill>
              </a:rPr>
              <a:t>Department of State</a:t>
            </a:r>
          </a:p>
          <a:p>
            <a:r>
              <a:rPr lang="en-US" sz="2800" dirty="0" smtClean="0">
                <a:solidFill>
                  <a:schemeClr val="tx2"/>
                </a:solidFill>
              </a:rPr>
              <a:t>Department of Labor</a:t>
            </a:r>
          </a:p>
          <a:p>
            <a:r>
              <a:rPr lang="en-US" sz="2800" dirty="0" smtClean="0">
                <a:solidFill>
                  <a:schemeClr val="tx2"/>
                </a:solidFill>
              </a:rPr>
              <a:t>National Endowment for Humanities</a:t>
            </a:r>
          </a:p>
          <a:p>
            <a:r>
              <a:rPr lang="en-US" sz="2800" dirty="0" smtClean="0">
                <a:solidFill>
                  <a:schemeClr val="tx2"/>
                </a:solidFill>
              </a:rPr>
              <a:t>Department Veterans Affairs</a:t>
            </a:r>
          </a:p>
          <a:p>
            <a:r>
              <a:rPr lang="en-US" sz="2800" b="1" dirty="0" smtClean="0">
                <a:solidFill>
                  <a:schemeClr val="tx2"/>
                </a:solidFill>
              </a:rPr>
              <a:t>National Institute of Health</a:t>
            </a:r>
          </a:p>
          <a:p>
            <a:r>
              <a:rPr lang="en-US" sz="2800" dirty="0" smtClean="0">
                <a:solidFill>
                  <a:schemeClr val="tx2"/>
                </a:solidFill>
              </a:rPr>
              <a:t>National Science Foundation</a:t>
            </a:r>
          </a:p>
          <a:p>
            <a:r>
              <a:rPr lang="en-US" sz="2800" dirty="0" smtClean="0">
                <a:solidFill>
                  <a:schemeClr val="tx2"/>
                </a:solidFill>
              </a:rPr>
              <a:t>Environmental Protection Agency</a:t>
            </a:r>
          </a:p>
          <a:p>
            <a:r>
              <a:rPr lang="en-US" sz="2800" dirty="0" smtClean="0">
                <a:solidFill>
                  <a:schemeClr val="tx2"/>
                </a:solidFill>
              </a:rPr>
              <a:t>Food and Drug Administration</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solidFill>
                  <a:schemeClr val="tx2"/>
                </a:solidFill>
                <a:latin typeface="+mn-lt"/>
              </a:rPr>
              <a:t>NIH Institute Centers</a:t>
            </a:r>
            <a:endParaRPr lang="en-US" sz="2800" b="1" dirty="0">
              <a:solidFill>
                <a:schemeClr val="tx2"/>
              </a:solidFill>
              <a:latin typeface="+mn-lt"/>
            </a:endParaRPr>
          </a:p>
        </p:txBody>
      </p:sp>
      <p:sp>
        <p:nvSpPr>
          <p:cNvPr id="3" name="Content Placeholder 2"/>
          <p:cNvSpPr>
            <a:spLocks noGrp="1"/>
          </p:cNvSpPr>
          <p:nvPr>
            <p:ph idx="1"/>
          </p:nvPr>
        </p:nvSpPr>
        <p:spPr>
          <a:xfrm>
            <a:off x="457200" y="990600"/>
            <a:ext cx="8229600" cy="5135563"/>
          </a:xfrm>
        </p:spPr>
        <p:txBody>
          <a:bodyPr>
            <a:normAutofit/>
          </a:bodyPr>
          <a:lstStyle/>
          <a:p>
            <a:r>
              <a:rPr lang="en-US" sz="1800" b="1" dirty="0" smtClean="0">
                <a:solidFill>
                  <a:schemeClr val="tx2"/>
                </a:solidFill>
              </a:rPr>
              <a:t>National Cancer Institute (NCI)</a:t>
            </a:r>
          </a:p>
          <a:p>
            <a:r>
              <a:rPr lang="en-US" sz="1800" b="1" dirty="0" smtClean="0">
                <a:solidFill>
                  <a:schemeClr val="tx2"/>
                </a:solidFill>
              </a:rPr>
              <a:t>National Eye Institute ((NEI)</a:t>
            </a:r>
          </a:p>
          <a:p>
            <a:r>
              <a:rPr lang="en-US" sz="1800" b="1" dirty="0" smtClean="0">
                <a:solidFill>
                  <a:schemeClr val="tx2"/>
                </a:solidFill>
              </a:rPr>
              <a:t>National Heart, Lung Blood (NHLBI)</a:t>
            </a:r>
          </a:p>
          <a:p>
            <a:r>
              <a:rPr lang="en-US" sz="1800" b="1" dirty="0" smtClean="0">
                <a:solidFill>
                  <a:schemeClr val="tx2"/>
                </a:solidFill>
              </a:rPr>
              <a:t>National Human Genome Research Institute ((NHGRI)</a:t>
            </a:r>
          </a:p>
          <a:p>
            <a:r>
              <a:rPr lang="en-US" sz="1800" b="1" dirty="0" smtClean="0">
                <a:solidFill>
                  <a:schemeClr val="tx2"/>
                </a:solidFill>
              </a:rPr>
              <a:t>National Institute on Aging (NIA)</a:t>
            </a:r>
          </a:p>
          <a:p>
            <a:r>
              <a:rPr lang="en-US" sz="1800" b="1" dirty="0" smtClean="0">
                <a:solidFill>
                  <a:schemeClr val="tx2"/>
                </a:solidFill>
              </a:rPr>
              <a:t>National Institute on Alcohol Abuse  and Alcoholism (NIAAA)</a:t>
            </a:r>
          </a:p>
          <a:p>
            <a:r>
              <a:rPr lang="en-US" sz="1800" b="1" dirty="0" smtClean="0">
                <a:solidFill>
                  <a:schemeClr val="tx2"/>
                </a:solidFill>
              </a:rPr>
              <a:t>National Institute of Allergy and Infectious Diseases (NIAID)</a:t>
            </a:r>
          </a:p>
          <a:p>
            <a:r>
              <a:rPr lang="en-US" sz="1800" b="1" dirty="0" smtClean="0">
                <a:solidFill>
                  <a:schemeClr val="tx2"/>
                </a:solidFill>
              </a:rPr>
              <a:t>National Institute of Arthritis and Musculoskeletal/Skin Diseases (NIAMS)</a:t>
            </a:r>
          </a:p>
          <a:p>
            <a:r>
              <a:rPr lang="en-US" sz="1800" b="1" dirty="0" smtClean="0">
                <a:solidFill>
                  <a:schemeClr val="tx2"/>
                </a:solidFill>
              </a:rPr>
              <a:t>National Institute of Biomedical Imaging and Bioengineering ((NIBIB)</a:t>
            </a:r>
          </a:p>
          <a:p>
            <a:r>
              <a:rPr lang="en-US" sz="1800" b="1" dirty="0" smtClean="0">
                <a:solidFill>
                  <a:schemeClr val="tx2"/>
                </a:solidFill>
              </a:rPr>
              <a:t>National Institute of Child Health and Human Development (NICHD)</a:t>
            </a:r>
          </a:p>
          <a:p>
            <a:r>
              <a:rPr lang="en-US" sz="1800" b="1" dirty="0" smtClean="0">
                <a:solidFill>
                  <a:schemeClr val="tx2"/>
                </a:solidFill>
              </a:rPr>
              <a:t>National Institute on Deafness and Communication Disorders (NIDCD)</a:t>
            </a:r>
          </a:p>
          <a:p>
            <a:r>
              <a:rPr lang="en-US" sz="1800" b="1" dirty="0" smtClean="0">
                <a:solidFill>
                  <a:schemeClr val="tx2"/>
                </a:solidFill>
              </a:rPr>
              <a:t>National Institute of Dental and Craniofacial Research (NIDCR)</a:t>
            </a:r>
          </a:p>
          <a:p>
            <a:r>
              <a:rPr lang="en-US" sz="1800" b="1" dirty="0" smtClean="0">
                <a:solidFill>
                  <a:schemeClr val="tx2"/>
                </a:solidFill>
              </a:rPr>
              <a:t>National Institute of Diabetes and Digestive/Kidney Disease (NIDDK)</a:t>
            </a:r>
          </a:p>
          <a:p>
            <a:r>
              <a:rPr lang="en-US" sz="1800" b="1" dirty="0" smtClean="0">
                <a:solidFill>
                  <a:schemeClr val="tx2"/>
                </a:solidFill>
              </a:rPr>
              <a:t>National Institute on Drug Abuse (NIDA)</a:t>
            </a:r>
          </a:p>
          <a:p>
            <a:r>
              <a:rPr lang="en-US" sz="1800" b="1" dirty="0" smtClean="0">
                <a:solidFill>
                  <a:schemeClr val="tx2"/>
                </a:solidFill>
              </a:rPr>
              <a:t>National Institute of Environmental Health Sciences</a:t>
            </a:r>
          </a:p>
          <a:p>
            <a:endParaRPr lang="en-US" sz="1800" dirty="0" smtClean="0"/>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smtClean="0">
                <a:solidFill>
                  <a:schemeClr val="tx2"/>
                </a:solidFill>
                <a:latin typeface="+mn-lt"/>
              </a:rPr>
              <a:t>NIH Institute Centers </a:t>
            </a:r>
            <a:endParaRPr lang="en-US" sz="3200" b="1" dirty="0">
              <a:solidFill>
                <a:schemeClr val="tx2"/>
              </a:solidFill>
              <a:latin typeface="+mn-lt"/>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000" b="1" dirty="0" smtClean="0">
                <a:solidFill>
                  <a:schemeClr val="tx2"/>
                </a:solidFill>
              </a:rPr>
              <a:t>National Institute of General Medical Sciences (NIGMS)</a:t>
            </a:r>
          </a:p>
          <a:p>
            <a:r>
              <a:rPr lang="en-US" sz="2000" b="1" dirty="0" smtClean="0">
                <a:solidFill>
                  <a:schemeClr val="tx2"/>
                </a:solidFill>
              </a:rPr>
              <a:t>National Institute of Mental Health (NIMH</a:t>
            </a:r>
          </a:p>
          <a:p>
            <a:r>
              <a:rPr lang="en-US" sz="2000" b="1" dirty="0" smtClean="0">
                <a:solidFill>
                  <a:schemeClr val="tx2"/>
                </a:solidFill>
              </a:rPr>
              <a:t>National Institute on Minority Health and Health Disparities (NIMHD)</a:t>
            </a:r>
          </a:p>
          <a:p>
            <a:r>
              <a:rPr lang="en-US" sz="2000" b="1" dirty="0" smtClean="0">
                <a:solidFill>
                  <a:schemeClr val="tx2"/>
                </a:solidFill>
              </a:rPr>
              <a:t>National Institute of Neurological Disorders and Stroke (NINDS)</a:t>
            </a:r>
          </a:p>
          <a:p>
            <a:r>
              <a:rPr lang="en-US" sz="2000" b="1" dirty="0" smtClean="0">
                <a:solidFill>
                  <a:schemeClr val="tx2"/>
                </a:solidFill>
              </a:rPr>
              <a:t>National Institute of Nursing Research (NINR)</a:t>
            </a:r>
          </a:p>
          <a:p>
            <a:r>
              <a:rPr lang="en-US" sz="2000" b="1" dirty="0" smtClean="0">
                <a:solidFill>
                  <a:schemeClr val="tx2"/>
                </a:solidFill>
              </a:rPr>
              <a:t>National Library of Medicine (NLM)</a:t>
            </a:r>
          </a:p>
          <a:p>
            <a:r>
              <a:rPr lang="en-US" sz="2000" b="1" dirty="0" smtClean="0">
                <a:solidFill>
                  <a:schemeClr val="tx2"/>
                </a:solidFill>
              </a:rPr>
              <a:t>Center for Information Technology (CIT)</a:t>
            </a:r>
          </a:p>
          <a:p>
            <a:r>
              <a:rPr lang="en-US" sz="2000" b="1" dirty="0" smtClean="0">
                <a:solidFill>
                  <a:schemeClr val="tx2"/>
                </a:solidFill>
              </a:rPr>
              <a:t>Center for Scientific Review ((CSR)</a:t>
            </a:r>
          </a:p>
          <a:p>
            <a:r>
              <a:rPr lang="en-US" sz="2000" b="1" dirty="0" smtClean="0">
                <a:solidFill>
                  <a:schemeClr val="tx2"/>
                </a:solidFill>
              </a:rPr>
              <a:t>National Center for Complementary and Integrative Health (NCCIH)</a:t>
            </a:r>
          </a:p>
          <a:p>
            <a:r>
              <a:rPr lang="en-US" sz="2000" b="1" dirty="0" smtClean="0">
                <a:solidFill>
                  <a:schemeClr val="tx2"/>
                </a:solidFill>
              </a:rPr>
              <a:t>National Center for Advancing Translational Sciences (NCATS)</a:t>
            </a:r>
          </a:p>
          <a:p>
            <a:r>
              <a:rPr lang="en-US" sz="2000" b="1" dirty="0" smtClean="0">
                <a:solidFill>
                  <a:schemeClr val="tx2"/>
                </a:solidFill>
              </a:rPr>
              <a:t>NIH Clinical Center</a:t>
            </a:r>
          </a:p>
          <a:p>
            <a:endParaRPr lang="en-US" sz="2000" dirty="0" smtClean="0">
              <a:solidFill>
                <a:schemeClr val="tx2"/>
              </a:solidFill>
            </a:endParaRPr>
          </a:p>
          <a:p>
            <a:pPr algn="ctr">
              <a:buNone/>
            </a:pPr>
            <a:r>
              <a:rPr lang="en-US" sz="2000" b="1" dirty="0" smtClean="0">
                <a:solidFill>
                  <a:schemeClr val="tx2"/>
                </a:solidFill>
              </a:rPr>
              <a:t>26 Institute Centers with intramural and extramural programs</a:t>
            </a:r>
          </a:p>
          <a:p>
            <a:endParaRPr lang="en-US" sz="1800" dirty="0" smtClean="0"/>
          </a:p>
          <a:p>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b="1" dirty="0" smtClean="0">
                <a:solidFill>
                  <a:schemeClr val="tx2"/>
                </a:solidFill>
                <a:latin typeface="+mn-lt"/>
              </a:rPr>
              <a:t>Develop a Strategy</a:t>
            </a:r>
            <a:endParaRPr lang="en-US" sz="3600" b="1" dirty="0">
              <a:solidFill>
                <a:schemeClr val="tx2"/>
              </a:solidFill>
              <a:latin typeface="+mn-lt"/>
            </a:endParaRPr>
          </a:p>
        </p:txBody>
      </p:sp>
      <p:sp>
        <p:nvSpPr>
          <p:cNvPr id="4" name="Content Placeholder 3"/>
          <p:cNvSpPr>
            <a:spLocks noGrp="1"/>
          </p:cNvSpPr>
          <p:nvPr>
            <p:ph idx="1"/>
          </p:nvPr>
        </p:nvSpPr>
        <p:spPr/>
        <p:txBody>
          <a:bodyPr>
            <a:normAutofit fontScale="62500" lnSpcReduction="20000"/>
          </a:bodyPr>
          <a:lstStyle/>
          <a:p>
            <a:r>
              <a:rPr lang="en-US" sz="4500" b="1" dirty="0" smtClean="0">
                <a:solidFill>
                  <a:schemeClr val="tx2"/>
                </a:solidFill>
              </a:rPr>
              <a:t>Planning on your own</a:t>
            </a:r>
            <a:r>
              <a:rPr lang="en-US" sz="4500" dirty="0" smtClean="0">
                <a:solidFill>
                  <a:schemeClr val="tx2"/>
                </a:solidFill>
              </a:rPr>
              <a:t>: It can take a significant amount of time to get organized, refine your ideas, collect preliminary data, write the grant application, obtain institutional approval for your budget, and approval for working with human subjects or animal subjects, etc.</a:t>
            </a:r>
          </a:p>
          <a:p>
            <a:r>
              <a:rPr lang="en-US" sz="4500" dirty="0" smtClean="0">
                <a:solidFill>
                  <a:schemeClr val="tx2"/>
                </a:solidFill>
              </a:rPr>
              <a:t>Develop a realistic timeline that includes draft application deadlines, and give yourself enough time to meet them. </a:t>
            </a:r>
          </a:p>
          <a:p>
            <a:r>
              <a:rPr lang="en-US" sz="4500" dirty="0" smtClean="0">
                <a:solidFill>
                  <a:schemeClr val="tx2"/>
                </a:solidFill>
              </a:rPr>
              <a:t>Plan for 3 months from start to finish, and 3 drafts of the application.</a:t>
            </a:r>
            <a:r>
              <a:rPr lang="en-US" sz="4500" dirty="0" smtClean="0"/>
              <a:t/>
            </a:r>
            <a:br>
              <a:rPr lang="en-US" sz="4500" dirty="0" smtClean="0"/>
            </a:b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2"/>
                </a:solidFill>
                <a:latin typeface="+mn-lt"/>
              </a:rPr>
              <a:t>Develop a Strategy</a:t>
            </a:r>
            <a:endParaRPr lang="en-US" sz="3600" b="1" dirty="0">
              <a:solidFill>
                <a:schemeClr val="tx2"/>
              </a:solidFill>
              <a:latin typeface="+mn-lt"/>
            </a:endParaRPr>
          </a:p>
        </p:txBody>
      </p:sp>
      <p:sp>
        <p:nvSpPr>
          <p:cNvPr id="3" name="Content Placeholder 2"/>
          <p:cNvSpPr>
            <a:spLocks noGrp="1"/>
          </p:cNvSpPr>
          <p:nvPr>
            <p:ph idx="1"/>
          </p:nvPr>
        </p:nvSpPr>
        <p:spPr>
          <a:xfrm>
            <a:off x="457200" y="1447800"/>
            <a:ext cx="8229600" cy="4678363"/>
          </a:xfrm>
        </p:spPr>
        <p:txBody>
          <a:bodyPr>
            <a:normAutofit/>
          </a:bodyPr>
          <a:lstStyle/>
          <a:p>
            <a:r>
              <a:rPr lang="en-US" sz="2800" b="1" dirty="0" smtClean="0">
                <a:solidFill>
                  <a:schemeClr val="tx2"/>
                </a:solidFill>
              </a:rPr>
              <a:t>Planning within your organization</a:t>
            </a:r>
            <a:r>
              <a:rPr lang="en-US" sz="2800" dirty="0" smtClean="0">
                <a:solidFill>
                  <a:schemeClr val="tx2"/>
                </a:solidFill>
              </a:rPr>
              <a:t>: Plan your timeline to ensure you get your application to your Office of Sponsored Research on time, especially when collaborating investigators are involved.</a:t>
            </a:r>
          </a:p>
          <a:p>
            <a:r>
              <a:rPr lang="en-US" sz="2800" dirty="0" smtClean="0">
                <a:solidFill>
                  <a:schemeClr val="tx2"/>
                </a:solidFill>
              </a:rPr>
              <a:t>Find someone at your institution who can assist you in understanding all the steps necessary to complete your application. This person may be in a central grants office, another investigator, a departmental administrator, or a mentor.</a:t>
            </a:r>
          </a:p>
          <a:p>
            <a:r>
              <a:rPr lang="en-US" sz="2800" dirty="0" smtClean="0">
                <a:solidFill>
                  <a:schemeClr val="tx2"/>
                </a:solidFill>
              </a:rPr>
              <a:t>Select the right type of grant application: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normAutofit/>
          </a:bodyPr>
          <a:lstStyle/>
          <a:p>
            <a:r>
              <a:rPr lang="en-US" sz="3200" b="1" dirty="0" smtClean="0">
                <a:solidFill>
                  <a:srgbClr val="0070C0"/>
                </a:solidFill>
                <a:latin typeface="+mn-lt"/>
              </a:rPr>
              <a:t>Types of Funding Opportunity Announcements</a:t>
            </a:r>
            <a:endParaRPr lang="en-US" sz="3200" b="1" dirty="0">
              <a:solidFill>
                <a:srgbClr val="0070C0"/>
              </a:solidFill>
              <a:latin typeface="+mn-lt"/>
            </a:endParaRPr>
          </a:p>
        </p:txBody>
      </p:sp>
      <p:graphicFrame>
        <p:nvGraphicFramePr>
          <p:cNvPr id="3" name="Table 2"/>
          <p:cNvGraphicFramePr>
            <a:graphicFrameLocks noGrp="1"/>
          </p:cNvGraphicFramePr>
          <p:nvPr/>
        </p:nvGraphicFramePr>
        <p:xfrm>
          <a:off x="304800" y="1143001"/>
          <a:ext cx="8610600" cy="5303520"/>
        </p:xfrm>
        <a:graphic>
          <a:graphicData uri="http://schemas.openxmlformats.org/drawingml/2006/table">
            <a:tbl>
              <a:tblPr firstRow="1" bandRow="1">
                <a:tableStyleId>{5C22544A-7EE6-4342-B048-85BDC9FD1C3A}</a:tableStyleId>
              </a:tblPr>
              <a:tblGrid>
                <a:gridCol w="1435100"/>
                <a:gridCol w="1231900"/>
                <a:gridCol w="1447800"/>
                <a:gridCol w="1625600"/>
                <a:gridCol w="1435100"/>
                <a:gridCol w="1435100"/>
              </a:tblGrid>
              <a:tr h="612856">
                <a:tc>
                  <a:txBody>
                    <a:bodyPr/>
                    <a:lstStyle/>
                    <a:p>
                      <a:r>
                        <a:rPr lang="en-US" dirty="0" smtClean="0"/>
                        <a:t>Type</a:t>
                      </a:r>
                      <a:endParaRPr lang="en-US" dirty="0"/>
                    </a:p>
                  </a:txBody>
                  <a:tcPr/>
                </a:tc>
                <a:tc>
                  <a:txBody>
                    <a:bodyPr/>
                    <a:lstStyle/>
                    <a:p>
                      <a:r>
                        <a:rPr lang="en-US" dirty="0" smtClean="0"/>
                        <a:t>Receipt</a:t>
                      </a:r>
                      <a:r>
                        <a:rPr lang="en-US" baseline="0" dirty="0" smtClean="0"/>
                        <a:t> Date</a:t>
                      </a:r>
                      <a:endParaRPr lang="en-US" dirty="0"/>
                    </a:p>
                  </a:txBody>
                  <a:tcPr/>
                </a:tc>
                <a:tc>
                  <a:txBody>
                    <a:bodyPr/>
                    <a:lstStyle/>
                    <a:p>
                      <a:r>
                        <a:rPr lang="en-US" dirty="0" smtClean="0"/>
                        <a:t>Money Set</a:t>
                      </a:r>
                      <a:r>
                        <a:rPr lang="en-US" baseline="0" dirty="0" smtClean="0"/>
                        <a:t> Aside</a:t>
                      </a:r>
                      <a:endParaRPr lang="en-US" dirty="0"/>
                    </a:p>
                  </a:txBody>
                  <a:tcPr/>
                </a:tc>
                <a:tc>
                  <a:txBody>
                    <a:bodyPr/>
                    <a:lstStyle/>
                    <a:p>
                      <a:r>
                        <a:rPr lang="en-US" dirty="0" smtClean="0"/>
                        <a:t>Peer</a:t>
                      </a:r>
                      <a:r>
                        <a:rPr lang="en-US" baseline="0" dirty="0" smtClean="0"/>
                        <a:t> Review</a:t>
                      </a:r>
                      <a:endParaRPr lang="en-US" dirty="0"/>
                    </a:p>
                  </a:txBody>
                  <a:tcPr/>
                </a:tc>
                <a:tc>
                  <a:txBody>
                    <a:bodyPr/>
                    <a:lstStyle/>
                    <a:p>
                      <a:r>
                        <a:rPr lang="en-US" dirty="0" smtClean="0"/>
                        <a:t>Specificity of Topic</a:t>
                      </a:r>
                      <a:endParaRPr lang="en-US" dirty="0"/>
                    </a:p>
                  </a:txBody>
                  <a:tcPr/>
                </a:tc>
                <a:tc>
                  <a:txBody>
                    <a:bodyPr/>
                    <a:lstStyle/>
                    <a:p>
                      <a:r>
                        <a:rPr lang="en-US" dirty="0" smtClean="0"/>
                        <a:t>Advantage</a:t>
                      </a:r>
                      <a:endParaRPr lang="en-US" dirty="0"/>
                    </a:p>
                  </a:txBody>
                  <a:tcPr/>
                </a:tc>
              </a:tr>
              <a:tr h="1254896">
                <a:tc>
                  <a:txBody>
                    <a:bodyPr/>
                    <a:lstStyle/>
                    <a:p>
                      <a:r>
                        <a:rPr lang="en-US" sz="1600" dirty="0" smtClean="0"/>
                        <a:t>Parent Announcement</a:t>
                      </a:r>
                      <a:endParaRPr lang="en-US" sz="1600" dirty="0"/>
                    </a:p>
                  </a:txBody>
                  <a:tcPr/>
                </a:tc>
                <a:tc>
                  <a:txBody>
                    <a:bodyPr/>
                    <a:lstStyle/>
                    <a:p>
                      <a:r>
                        <a:rPr lang="en-US" sz="1600" dirty="0" smtClean="0"/>
                        <a:t>Standard receipt dates</a:t>
                      </a:r>
                    </a:p>
                    <a:p>
                      <a:r>
                        <a:rPr lang="en-US" sz="1600" dirty="0" smtClean="0"/>
                        <a:t>(Jan 25, May 25, Sept 25)</a:t>
                      </a:r>
                      <a:endParaRPr lang="en-US" sz="1600" dirty="0"/>
                    </a:p>
                  </a:txBody>
                  <a:tcPr/>
                </a:tc>
                <a:tc>
                  <a:txBody>
                    <a:bodyPr/>
                    <a:lstStyle/>
                    <a:p>
                      <a:r>
                        <a:rPr lang="en-US" sz="1600" dirty="0" smtClean="0"/>
                        <a:t>None</a:t>
                      </a:r>
                      <a:endParaRPr lang="en-US" sz="1600" dirty="0"/>
                    </a:p>
                  </a:txBody>
                  <a:tcPr/>
                </a:tc>
                <a:tc>
                  <a:txBody>
                    <a:bodyPr/>
                    <a:lstStyle/>
                    <a:p>
                      <a:r>
                        <a:rPr lang="en-US" sz="1600" dirty="0" smtClean="0"/>
                        <a:t>Standing committees in CSR</a:t>
                      </a:r>
                      <a:endParaRPr lang="en-US" sz="1600" dirty="0"/>
                    </a:p>
                  </a:txBody>
                  <a:tcPr/>
                </a:tc>
                <a:tc>
                  <a:txBody>
                    <a:bodyPr/>
                    <a:lstStyle/>
                    <a:p>
                      <a:r>
                        <a:rPr lang="en-US" sz="1600" dirty="0" smtClean="0"/>
                        <a:t>Investigator initiated unsolicited research</a:t>
                      </a:r>
                      <a:endParaRPr lang="en-US" sz="1600" dirty="0"/>
                    </a:p>
                  </a:txBody>
                  <a:tcPr/>
                </a:tc>
                <a:tc>
                  <a:txBody>
                    <a:bodyPr/>
                    <a:lstStyle/>
                    <a:p>
                      <a:r>
                        <a:rPr lang="en-US" sz="1600" dirty="0" smtClean="0"/>
                        <a:t>May submit any topic within the breadth of the NIH mission</a:t>
                      </a:r>
                      <a:endParaRPr lang="en-US" sz="1600" dirty="0"/>
                    </a:p>
                  </a:txBody>
                  <a:tcPr/>
                </a:tc>
              </a:tr>
              <a:tr h="1050610">
                <a:tc>
                  <a:txBody>
                    <a:bodyPr/>
                    <a:lstStyle/>
                    <a:p>
                      <a:r>
                        <a:rPr lang="en-US" sz="1600" b="0" dirty="0" smtClean="0"/>
                        <a:t>Specific Program Announcement (PA</a:t>
                      </a:r>
                      <a:r>
                        <a:rPr lang="en-US" sz="1600" b="1" dirty="0" smtClean="0"/>
                        <a:t>)</a:t>
                      </a:r>
                      <a:endParaRPr lang="en-US" sz="1600" dirty="0"/>
                    </a:p>
                  </a:txBody>
                  <a:tcPr/>
                </a:tc>
                <a:tc>
                  <a:txBody>
                    <a:bodyPr/>
                    <a:lstStyle/>
                    <a:p>
                      <a:r>
                        <a:rPr lang="en-US" sz="1600" dirty="0" smtClean="0"/>
                        <a:t>Standard receipt</a:t>
                      </a:r>
                      <a:r>
                        <a:rPr lang="en-US" sz="1600" baseline="0" dirty="0" smtClean="0"/>
                        <a:t> dates</a:t>
                      </a:r>
                      <a:endParaRPr lang="en-US" sz="1600" dirty="0"/>
                    </a:p>
                  </a:txBody>
                  <a:tcPr/>
                </a:tc>
                <a:tc>
                  <a:txBody>
                    <a:bodyPr/>
                    <a:lstStyle/>
                    <a:p>
                      <a:r>
                        <a:rPr lang="en-US" sz="1600" dirty="0" smtClean="0"/>
                        <a:t>None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Standing committees in CSR</a:t>
                      </a:r>
                    </a:p>
                    <a:p>
                      <a:endParaRPr lang="en-US" sz="1600" dirty="0"/>
                    </a:p>
                  </a:txBody>
                  <a:tcPr/>
                </a:tc>
                <a:tc>
                  <a:txBody>
                    <a:bodyPr/>
                    <a:lstStyle/>
                    <a:p>
                      <a:r>
                        <a:rPr lang="en-US" sz="1600" dirty="0" smtClean="0"/>
                        <a:t>Often broadly defined or a reminder of a scientific need;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Competition tied mainly to the IC's overall payline</a:t>
                      </a:r>
                      <a:endParaRPr lang="en-US" sz="1600" dirty="0"/>
                    </a:p>
                  </a:txBody>
                  <a:tcPr/>
                </a:tc>
              </a:tr>
              <a:tr h="1050610">
                <a:tc>
                  <a:txBody>
                    <a:bodyPr/>
                    <a:lstStyle/>
                    <a:p>
                      <a:r>
                        <a:rPr lang="en-US" sz="1600" dirty="0" smtClean="0"/>
                        <a:t>Request for Applications (RFA)</a:t>
                      </a:r>
                      <a:endParaRPr lang="en-US" sz="1600" dirty="0"/>
                    </a:p>
                  </a:txBody>
                  <a:tcPr/>
                </a:tc>
                <a:tc>
                  <a:txBody>
                    <a:bodyPr/>
                    <a:lstStyle/>
                    <a:p>
                      <a:r>
                        <a:rPr lang="en-US" sz="1600" dirty="0" smtClean="0"/>
                        <a:t>Single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Specifies funds and targets number of awards</a:t>
                      </a:r>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Same review committee  (Special Emphasis Panel) for all applications  convened on a one-time basis</a:t>
                      </a:r>
                    </a:p>
                    <a:p>
                      <a:endParaRPr lang="en-US" sz="1600" dirty="0"/>
                    </a:p>
                  </a:txBody>
                  <a:tcPr/>
                </a:tc>
                <a:tc>
                  <a:txBody>
                    <a:bodyPr/>
                    <a:lstStyle/>
                    <a:p>
                      <a:r>
                        <a:rPr lang="en-US" sz="1600" dirty="0" smtClean="0"/>
                        <a:t>NIH-Requested Research; Well-defined scientific area</a:t>
                      </a:r>
                      <a:endParaRPr lang="en-US" sz="1600" dirty="0"/>
                    </a:p>
                  </a:txBody>
                  <a:tcPr/>
                </a:tc>
                <a:tc>
                  <a:txBody>
                    <a:bodyPr/>
                    <a:lstStyle/>
                    <a:p>
                      <a:r>
                        <a:rPr lang="en-US" sz="1600" dirty="0"/>
                        <a:t>Competition depends on number of applicants and dollars set aside</a:t>
                      </a:r>
                    </a:p>
                  </a:txBody>
                  <a:tcPr marL="38100" marR="38100" marT="38100" marB="381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solidFill>
                  <a:srgbClr val="0070C0"/>
                </a:solidFill>
                <a:latin typeface="+mn-lt"/>
              </a:rPr>
              <a:t>Research Grants</a:t>
            </a:r>
            <a:endParaRPr lang="en-US" sz="3600" b="1" dirty="0">
              <a:solidFill>
                <a:srgbClr val="0070C0"/>
              </a:solidFill>
              <a:latin typeface="+mn-lt"/>
            </a:endParaRPr>
          </a:p>
        </p:txBody>
      </p:sp>
      <p:graphicFrame>
        <p:nvGraphicFramePr>
          <p:cNvPr id="4" name="Content Placeholder 3"/>
          <p:cNvGraphicFramePr>
            <a:graphicFrameLocks noGrp="1"/>
          </p:cNvGraphicFramePr>
          <p:nvPr>
            <p:ph idx="1"/>
          </p:nvPr>
        </p:nvGraphicFramePr>
        <p:xfrm>
          <a:off x="152400" y="1066801"/>
          <a:ext cx="8763000" cy="5257799"/>
        </p:xfrm>
        <a:graphic>
          <a:graphicData uri="http://schemas.openxmlformats.org/drawingml/2006/table">
            <a:tbl>
              <a:tblPr firstRow="1" bandRow="1">
                <a:tableStyleId>{5C22544A-7EE6-4342-B048-85BDC9FD1C3A}</a:tableStyleId>
              </a:tblPr>
              <a:tblGrid>
                <a:gridCol w="1371600"/>
                <a:gridCol w="3009900"/>
                <a:gridCol w="2190750"/>
                <a:gridCol w="2190750"/>
              </a:tblGrid>
              <a:tr h="319083">
                <a:tc>
                  <a:txBody>
                    <a:bodyPr/>
                    <a:lstStyle/>
                    <a:p>
                      <a:pPr algn="ctr"/>
                      <a:r>
                        <a:rPr lang="en-US" sz="1600" b="1" dirty="0" smtClean="0"/>
                        <a:t>Type of Grant</a:t>
                      </a:r>
                      <a:endParaRPr lang="en-US" sz="1600" b="1" dirty="0"/>
                    </a:p>
                  </a:txBody>
                  <a:tcPr/>
                </a:tc>
                <a:tc>
                  <a:txBody>
                    <a:bodyPr/>
                    <a:lstStyle/>
                    <a:p>
                      <a:pPr algn="ctr"/>
                      <a:r>
                        <a:rPr lang="en-US" sz="1600" dirty="0" smtClean="0"/>
                        <a:t>Purpose</a:t>
                      </a:r>
                      <a:endParaRPr lang="en-US" sz="1600" dirty="0"/>
                    </a:p>
                  </a:txBody>
                  <a:tcPr/>
                </a:tc>
                <a:tc>
                  <a:txBody>
                    <a:bodyPr/>
                    <a:lstStyle/>
                    <a:p>
                      <a:pPr algn="ctr"/>
                      <a:r>
                        <a:rPr lang="en-US" sz="1600" dirty="0" smtClean="0"/>
                        <a:t>Utilization by</a:t>
                      </a:r>
                      <a:r>
                        <a:rPr lang="en-US" sz="1600" baseline="0" dirty="0" smtClean="0"/>
                        <a:t> Institute Centers</a:t>
                      </a:r>
                      <a:endParaRPr lang="en-US" sz="1600" dirty="0"/>
                    </a:p>
                  </a:txBody>
                  <a:tcPr/>
                </a:tc>
                <a:tc>
                  <a:txBody>
                    <a:bodyPr/>
                    <a:lstStyle/>
                    <a:p>
                      <a:pPr algn="ctr"/>
                      <a:r>
                        <a:rPr lang="en-US" sz="1600" dirty="0" smtClean="0"/>
                        <a:t>Funding Levels</a:t>
                      </a:r>
                      <a:endParaRPr lang="en-US" sz="1600" dirty="0"/>
                    </a:p>
                  </a:txBody>
                  <a:tcPr/>
                </a:tc>
              </a:tr>
              <a:tr h="799041">
                <a:tc>
                  <a:txBody>
                    <a:bodyPr/>
                    <a:lstStyle/>
                    <a:p>
                      <a:r>
                        <a:rPr lang="en-US" sz="1600" b="1" dirty="0" smtClean="0"/>
                        <a:t>R01</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Used to support discrete, specified, circumscribed research projects </a:t>
                      </a:r>
                      <a:endParaRPr lang="en-US" sz="1600" dirty="0"/>
                    </a:p>
                  </a:txBody>
                  <a:tcPr/>
                </a:tc>
                <a:tc>
                  <a:txBody>
                    <a:bodyPr/>
                    <a:lstStyle/>
                    <a:p>
                      <a:r>
                        <a:rPr lang="en-US" sz="1600" dirty="0" smtClean="0"/>
                        <a:t>NIH’s most commonly used grant</a:t>
                      </a:r>
                      <a:r>
                        <a:rPr lang="en-US" sz="1600" baseline="0" dirty="0" smtClean="0"/>
                        <a:t> program</a:t>
                      </a:r>
                      <a:endParaRPr lang="en-US" sz="1600" dirty="0"/>
                    </a:p>
                  </a:txBody>
                  <a:tcPr/>
                </a:tc>
                <a:tc>
                  <a:txBody>
                    <a:bodyPr/>
                    <a:lstStyle/>
                    <a:p>
                      <a:r>
                        <a:rPr lang="en-US" sz="1600" dirty="0" smtClean="0"/>
                        <a:t>No specified dollar amount; generally</a:t>
                      </a:r>
                      <a:r>
                        <a:rPr lang="en-US" sz="1600" baseline="0" dirty="0" smtClean="0"/>
                        <a:t> awarded for 3-5 yrs</a:t>
                      </a:r>
                      <a:endParaRPr lang="en-US" sz="1600" dirty="0"/>
                    </a:p>
                  </a:txBody>
                  <a:tcPr/>
                </a:tc>
              </a:tr>
              <a:tr h="1711446">
                <a:tc>
                  <a:txBody>
                    <a:bodyPr/>
                    <a:lstStyle/>
                    <a:p>
                      <a:r>
                        <a:rPr lang="en-US" sz="1600" b="1" dirty="0" smtClean="0"/>
                        <a:t>R03</a:t>
                      </a:r>
                      <a:r>
                        <a:rPr lang="en-US" sz="1600" b="1" baseline="0" dirty="0" smtClean="0"/>
                        <a:t> </a:t>
                      </a:r>
                      <a:endParaRPr lang="en-US" sz="1600" b="1" dirty="0"/>
                    </a:p>
                  </a:txBody>
                  <a:tcPr/>
                </a:tc>
                <a:tc>
                  <a:txBody>
                    <a:bodyPr/>
                    <a:lstStyle/>
                    <a:p>
                      <a:r>
                        <a:rPr lang="en-US" sz="1600" dirty="0" smtClean="0"/>
                        <a:t>Limited funding for a short period of time to support a variety of projects, including: pilot or feasibility studies, collection of preliminary data, secondary analysis of existing data, etc</a:t>
                      </a:r>
                      <a:endParaRPr lang="en-US" sz="1600" dirty="0"/>
                    </a:p>
                  </a:txBody>
                  <a:tcPr/>
                </a:tc>
                <a:tc>
                  <a:txBody>
                    <a:bodyPr/>
                    <a:lstStyle/>
                    <a:p>
                      <a:r>
                        <a:rPr lang="en-US" sz="1600" dirty="0" smtClean="0"/>
                        <a:t>Utilized by more than half of Institute Centers (IC)</a:t>
                      </a:r>
                      <a:endParaRPr lang="en-US" sz="1600" dirty="0"/>
                    </a:p>
                  </a:txBody>
                  <a:tcPr/>
                </a:tc>
                <a:tc>
                  <a:txBody>
                    <a:bodyPr/>
                    <a:lstStyle/>
                    <a:p>
                      <a:r>
                        <a:rPr lang="en-US" sz="1600" dirty="0" smtClean="0"/>
                        <a:t>Limited to 2 yrs</a:t>
                      </a:r>
                      <a:r>
                        <a:rPr lang="en-US" sz="1600" baseline="0" dirty="0" smtClean="0"/>
                        <a:t> funding; direct costs up to $50,000</a:t>
                      </a:r>
                      <a:endParaRPr lang="en-US" sz="1600" dirty="0"/>
                    </a:p>
                  </a:txBody>
                  <a:tcPr/>
                </a:tc>
              </a:tr>
              <a:tr h="551144">
                <a:tc>
                  <a:txBody>
                    <a:bodyPr/>
                    <a:lstStyle/>
                    <a:p>
                      <a:r>
                        <a:rPr lang="en-US" sz="1600" b="1" dirty="0" smtClean="0"/>
                        <a:t>R13</a:t>
                      </a:r>
                      <a:endParaRPr lang="en-US" sz="1600" b="1" dirty="0"/>
                    </a:p>
                  </a:txBody>
                  <a:tcPr/>
                </a:tc>
                <a:tc>
                  <a:txBody>
                    <a:bodyPr/>
                    <a:lstStyle/>
                    <a:p>
                      <a:r>
                        <a:rPr lang="en-US" sz="1600" dirty="0" smtClean="0"/>
                        <a:t>Used to support conferences and scientific meetings</a:t>
                      </a:r>
                      <a:endParaRPr lang="en-US" sz="1600" dirty="0"/>
                    </a:p>
                  </a:txBody>
                  <a:tcPr/>
                </a:tc>
                <a:tc>
                  <a:txBody>
                    <a:bodyPr/>
                    <a:lstStyle/>
                    <a:p>
                      <a:r>
                        <a:rPr lang="en-US" sz="1600" dirty="0" smtClean="0"/>
                        <a:t>Requires advanced</a:t>
                      </a:r>
                      <a:r>
                        <a:rPr lang="en-US" sz="1600" baseline="0" dirty="0" smtClean="0"/>
                        <a:t> permission from the IC </a:t>
                      </a:r>
                      <a:endParaRPr lang="en-US" sz="1600" dirty="0"/>
                    </a:p>
                  </a:txBody>
                  <a:tcPr/>
                </a:tc>
                <a:tc>
                  <a:txBody>
                    <a:bodyPr/>
                    <a:lstStyle/>
                    <a:p>
                      <a:r>
                        <a:rPr lang="en-US" sz="1600" dirty="0" smtClean="0"/>
                        <a:t>Support for up to</a:t>
                      </a:r>
                      <a:r>
                        <a:rPr lang="en-US" sz="1600" baseline="0" dirty="0" smtClean="0"/>
                        <a:t> 5 yrs possible; amounts vary</a:t>
                      </a:r>
                      <a:endParaRPr lang="en-US" sz="1600" dirty="0"/>
                    </a:p>
                  </a:txBody>
                  <a:tcPr/>
                </a:tc>
              </a:tr>
              <a:tr h="1565153">
                <a:tc>
                  <a:txBody>
                    <a:bodyPr/>
                    <a:lstStyle/>
                    <a:p>
                      <a:r>
                        <a:rPr lang="en-US" sz="1600" b="1" dirty="0" smtClean="0"/>
                        <a:t>R15</a:t>
                      </a:r>
                      <a:endParaRPr lang="en-US" sz="16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Support small research projects in the biomedical and behavioral sciences in schools that have not been major recipients of NIH research grant funds</a:t>
                      </a:r>
                      <a:endParaRPr lang="en-US" sz="1600" dirty="0"/>
                    </a:p>
                  </a:txBody>
                  <a:tcPr/>
                </a:tc>
                <a:tc>
                  <a:txBody>
                    <a:bodyPr/>
                    <a:lstStyle/>
                    <a:p>
                      <a:r>
                        <a:rPr lang="en-US" sz="1600" dirty="0" smtClean="0"/>
                        <a:t>No preliminary data necessary; most</a:t>
                      </a:r>
                      <a:r>
                        <a:rPr lang="en-US" sz="1600" baseline="0" dirty="0" smtClean="0"/>
                        <a:t> ICs utilize</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Direct cost limited to $300,000 over entire project period ;</a:t>
                      </a:r>
                      <a:r>
                        <a:rPr lang="en-US" sz="1600" baseline="0" dirty="0" smtClean="0"/>
                        <a:t> limited to 3 yrs</a:t>
                      </a:r>
                      <a:endParaRPr lang="en-US" sz="1600" dirty="0" smtClean="0"/>
                    </a:p>
                    <a:p>
                      <a:endParaRPr lang="en-US" sz="16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2921</TotalTime>
  <Words>2334</Words>
  <Application>Microsoft Office PowerPoint</Application>
  <PresentationFormat>On-screen Show (4:3)</PresentationFormat>
  <Paragraphs>262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East Stroudsburg University Grants Writing Workshop February 27, 2015</vt:lpstr>
      <vt:lpstr>Topics Covered</vt:lpstr>
      <vt:lpstr>Federal Grants</vt:lpstr>
      <vt:lpstr>NIH Institute Centers</vt:lpstr>
      <vt:lpstr>NIH Institute Centers </vt:lpstr>
      <vt:lpstr>Develop a Strategy</vt:lpstr>
      <vt:lpstr>Develop a Strategy</vt:lpstr>
      <vt:lpstr>Types of Funding Opportunity Announcements</vt:lpstr>
      <vt:lpstr>Research Grants</vt:lpstr>
      <vt:lpstr>Research Grants</vt:lpstr>
      <vt:lpstr>Research Grants</vt:lpstr>
      <vt:lpstr>Program Project/Center Grants</vt:lpstr>
      <vt:lpstr>Resource Grants</vt:lpstr>
      <vt:lpstr>Writing the Application: Get Prepared</vt:lpstr>
      <vt:lpstr>Is your idea original?</vt:lpstr>
      <vt:lpstr>Peer Review Process</vt:lpstr>
      <vt:lpstr>NIH Peer Review Criteria</vt:lpstr>
      <vt:lpstr>NIH Peer Review Process</vt:lpstr>
      <vt:lpstr>Start Writing</vt:lpstr>
      <vt:lpstr>Common Mistakes in Grant Writing </vt:lpstr>
      <vt:lpstr>Common Mistakes in Grant Writing </vt:lpstr>
      <vt:lpstr>What to Do If you Are not Funded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 Stroudsburg University Grants Writing Workshop February 27, 2015</dc:title>
  <dc:creator> </dc:creator>
  <cp:lastModifiedBy> </cp:lastModifiedBy>
  <cp:revision>21</cp:revision>
  <dcterms:created xsi:type="dcterms:W3CDTF">2015-02-17T13:56:53Z</dcterms:created>
  <dcterms:modified xsi:type="dcterms:W3CDTF">2015-02-26T20:27:27Z</dcterms:modified>
</cp:coreProperties>
</file>