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0.xml" ContentType="application/vnd.openxmlformats-officedocument.drawingml.chart+xml"/>
  <Override PartName="/ppt/drawings/drawing2.xml" ContentType="application/vnd.openxmlformats-officedocument.drawingml.chartshape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  <p:sldMasterId id="2147483688" r:id="rId2"/>
  </p:sldMasterIdLst>
  <p:notesMasterIdLst>
    <p:notesMasterId r:id="rId28"/>
  </p:notesMasterIdLst>
  <p:handoutMasterIdLst>
    <p:handoutMasterId r:id="rId29"/>
  </p:handoutMasterIdLst>
  <p:sldIdLst>
    <p:sldId id="292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Weber" userId="74b948dbf9cc4550" providerId="LiveId" clId="{AACCF8D5-D91D-41A7-ABA4-E2C9EE9A8577}"/>
    <pc:docChg chg="undo custSel modSld">
      <pc:chgData name="Jeffrey Weber" userId="74b948dbf9cc4550" providerId="LiveId" clId="{AACCF8D5-D91D-41A7-ABA4-E2C9EE9A8577}" dt="2019-09-02T11:38:34.298" v="147" actId="20577"/>
      <pc:docMkLst>
        <pc:docMk/>
      </pc:docMkLst>
      <pc:sldChg chg="modSp">
        <pc:chgData name="Jeffrey Weber" userId="74b948dbf9cc4550" providerId="LiveId" clId="{AACCF8D5-D91D-41A7-ABA4-E2C9EE9A8577}" dt="2019-09-02T11:38:34.298" v="147" actId="20577"/>
        <pc:sldMkLst>
          <pc:docMk/>
          <pc:sldMk cId="180034348" sldId="288"/>
        </pc:sldMkLst>
        <pc:spChg chg="mod">
          <ac:chgData name="Jeffrey Weber" userId="74b948dbf9cc4550" providerId="LiveId" clId="{AACCF8D5-D91D-41A7-ABA4-E2C9EE9A8577}" dt="2019-09-02T11:32:35.165" v="102" actId="20577"/>
          <ac:spMkLst>
            <pc:docMk/>
            <pc:sldMk cId="180034348" sldId="288"/>
            <ac:spMk id="2" creationId="{00000000-0000-0000-0000-000000000000}"/>
          </ac:spMkLst>
        </pc:spChg>
        <pc:spChg chg="mod">
          <ac:chgData name="Jeffrey Weber" userId="74b948dbf9cc4550" providerId="LiveId" clId="{AACCF8D5-D91D-41A7-ABA4-E2C9EE9A8577}" dt="2019-09-02T11:38:34.298" v="147" actId="20577"/>
          <ac:spMkLst>
            <pc:docMk/>
            <pc:sldMk cId="180034348" sldId="288"/>
            <ac:spMk id="4" creationId="{00000000-0000-0000-0000-000000000000}"/>
          </ac:spMkLst>
        </pc:spChg>
      </pc:sldChg>
      <pc:sldChg chg="modSp">
        <pc:chgData name="Jeffrey Weber" userId="74b948dbf9cc4550" providerId="LiveId" clId="{AACCF8D5-D91D-41A7-ABA4-E2C9EE9A8577}" dt="2019-09-02T11:38:25.061" v="136" actId="20577"/>
        <pc:sldMkLst>
          <pc:docMk/>
          <pc:sldMk cId="4173111154" sldId="293"/>
        </pc:sldMkLst>
        <pc:spChg chg="mod">
          <ac:chgData name="Jeffrey Weber" userId="74b948dbf9cc4550" providerId="LiveId" clId="{AACCF8D5-D91D-41A7-ABA4-E2C9EE9A8577}" dt="2019-09-02T11:38:25.061" v="136" actId="20577"/>
          <ac:spMkLst>
            <pc:docMk/>
            <pc:sldMk cId="4173111154" sldId="293"/>
            <ac:spMk id="4" creationId="{00000000-0000-0000-0000-000000000000}"/>
          </ac:spMkLst>
        </pc:spChg>
      </pc:sldChg>
      <pc:sldChg chg="modSp">
        <pc:chgData name="Jeffrey Weber" userId="74b948dbf9cc4550" providerId="LiveId" clId="{AACCF8D5-D91D-41A7-ABA4-E2C9EE9A8577}" dt="2019-09-02T11:38:16.089" v="125" actId="20577"/>
        <pc:sldMkLst>
          <pc:docMk/>
          <pc:sldMk cId="3453620299" sldId="294"/>
        </pc:sldMkLst>
        <pc:spChg chg="mod">
          <ac:chgData name="Jeffrey Weber" userId="74b948dbf9cc4550" providerId="LiveId" clId="{AACCF8D5-D91D-41A7-ABA4-E2C9EE9A8577}" dt="2019-09-02T11:38:16.089" v="125" actId="20577"/>
          <ac:spMkLst>
            <pc:docMk/>
            <pc:sldMk cId="3453620299" sldId="294"/>
            <ac:spMk id="4" creationId="{00000000-0000-0000-0000-000000000000}"/>
          </ac:spMkLst>
        </pc:spChg>
        <pc:spChg chg="mod">
          <ac:chgData name="Jeffrey Weber" userId="74b948dbf9cc4550" providerId="LiveId" clId="{AACCF8D5-D91D-41A7-ABA4-E2C9EE9A8577}" dt="2019-09-02T11:37:17.829" v="103" actId="113"/>
          <ac:spMkLst>
            <pc:docMk/>
            <pc:sldMk cId="3453620299" sldId="294"/>
            <ac:spMk id="9" creationId="{00000000-0000-0000-0000-000000000000}"/>
          </ac:spMkLst>
        </pc:spChg>
      </pc:sldChg>
      <pc:sldChg chg="modSp">
        <pc:chgData name="Jeffrey Weber" userId="74b948dbf9cc4550" providerId="LiveId" clId="{AACCF8D5-D91D-41A7-ABA4-E2C9EE9A8577}" dt="2019-09-02T11:38:00.492" v="114" actId="20577"/>
        <pc:sldMkLst>
          <pc:docMk/>
          <pc:sldMk cId="3610616370" sldId="295"/>
        </pc:sldMkLst>
        <pc:spChg chg="mod">
          <ac:chgData name="Jeffrey Weber" userId="74b948dbf9cc4550" providerId="LiveId" clId="{AACCF8D5-D91D-41A7-ABA4-E2C9EE9A8577}" dt="2019-09-02T11:38:00.492" v="114" actId="20577"/>
          <ac:spMkLst>
            <pc:docMk/>
            <pc:sldMk cId="3610616370" sldId="295"/>
            <ac:spMk id="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P:\Budget%202018\BUDRPT18\COT%20Presentation\2016.09.09%20Data%20for%20COT%20Presentation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jaguar\dmorgan\Budget%202021\BUDRPT2021\COT%20Presentation\2019.09.13%20Data%20for%20COT%20Presentation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enlong\AppData\Local\Microsoft\Windows\Temporary%20Internet%20Files\Content.Outlook\YYFHKZC4\2019.09.17%20Data%20for%20COT%20Pre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1\BUDRPT2021\COT%20Presentation\2019.09.10%20Data%20for%20COT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1\BUDRPT2021\COT%20Presentation\2019.09.13%20Data%20for%20COT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1\BUDRPT2021\COT%20Presentation\2019.09.13%20Data%20for%20COT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1\BUDRPT2021\COT%20Presentation\2019.09.13%20Data%20for%20COT%20Pre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1\BUDRPT2021\COT%20Presentation\2019.09.13%20Data%20for%20COT%20Pre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1\BUDRPT2021\COT%20Presentation\2019.09.16%20Data%20for%20COT%20Pre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21\BUDRPT2021\COT%20Presentation\2019.09.13%20Data%20for%20COT%20Pre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jaguar\dmorgan\Budget%202021\BUDRPT2021\COT%20Presentation\2019.09.13%20Data%20for%20COT%20Presen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375147444281061E-2"/>
          <c:y val="0.12183231638648789"/>
          <c:w val="0.9663122296854848"/>
          <c:h val="0.8477805079268258"/>
        </c:manualLayout>
      </c:layout>
      <c:pie3DChart>
        <c:varyColors val="1"/>
        <c:ser>
          <c:idx val="0"/>
          <c:order val="0"/>
          <c:tx>
            <c:strRef>
              <c:f>Sheet1!$F$13</c:f>
              <c:strCache>
                <c:ptCount val="1"/>
              </c:strCache>
            </c:strRef>
          </c:tx>
          <c:dPt>
            <c:idx val="0"/>
            <c:bubble3D val="0"/>
            <c:explosion val="35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51E-483E-B423-2EEA52FF3F1D}"/>
              </c:ext>
            </c:extLst>
          </c:dPt>
          <c:dPt>
            <c:idx val="1"/>
            <c:bubble3D val="0"/>
            <c:explosion val="29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51E-483E-B423-2EEA52FF3F1D}"/>
              </c:ext>
            </c:extLst>
          </c:dPt>
          <c:dPt>
            <c:idx val="2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51E-483E-B423-2EEA52FF3F1D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51E-483E-B423-2EEA52FF3F1D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1CACE3"/>
                </a:solidFill>
                <a:round/>
              </a:ln>
              <a:effectLst>
                <a:outerShdw blurRad="50800" dist="38100" dir="2700000" algn="tl" rotWithShape="0">
                  <a:srgbClr val="1CACE3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Sheet1!$B$14:$B$17</c:f>
              <c:numCache>
                <c:formatCode>General</c:formatCode>
                <c:ptCount val="4"/>
              </c:numCache>
            </c:numRef>
          </c:cat>
          <c:val>
            <c:numRef>
              <c:f>Sheet1!$F$14:$F$17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51E-483E-B423-2EEA52FF3F1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 anchor="t" anchorCtr="0"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60"/>
      <c:depthPercent val="100"/>
      <c:rAngAx val="0"/>
    </c:view3D>
    <c:floor>
      <c:thickness val="0"/>
      <c:spPr>
        <a:noFill/>
        <a:ln w="6350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5C-40FA-AE04-C8ACF9148AF8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5C-40FA-AE04-C8ACF9148AF8}"/>
              </c:ext>
            </c:extLst>
          </c:dPt>
          <c:dPt>
            <c:idx val="2"/>
            <c:bubble3D val="0"/>
            <c:explosion val="19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5C-40FA-AE04-C8ACF9148AF8}"/>
              </c:ext>
            </c:extLst>
          </c:dPt>
          <c:dPt>
            <c:idx val="3"/>
            <c:bubble3D val="0"/>
            <c:explosion val="8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5C-40FA-AE04-C8ACF9148AF8}"/>
              </c:ext>
            </c:extLst>
          </c:dPt>
          <c:dLbls>
            <c:dLbl>
              <c:idx val="1"/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'Slide 21 NEW 2019'!$A$7:$A$10</c:f>
              <c:strCache>
                <c:ptCount val="4"/>
                <c:pt idx="0">
                  <c:v>Students</c:v>
                </c:pt>
                <c:pt idx="1">
                  <c:v>Appropriation</c:v>
                </c:pt>
                <c:pt idx="2">
                  <c:v>Other E&amp;G</c:v>
                </c:pt>
                <c:pt idx="3">
                  <c:v>Grants</c:v>
                </c:pt>
              </c:strCache>
            </c:strRef>
          </c:cat>
          <c:val>
            <c:numRef>
              <c:f>'Slide 21 NEW 2019'!$C$7:$C$10</c:f>
              <c:numCache>
                <c:formatCode>"$"#,##0</c:formatCode>
                <c:ptCount val="4"/>
                <c:pt idx="0">
                  <c:v>89024914</c:v>
                </c:pt>
                <c:pt idx="1">
                  <c:v>29102386</c:v>
                </c:pt>
                <c:pt idx="2">
                  <c:v>7551580</c:v>
                </c:pt>
                <c:pt idx="3">
                  <c:v>20632849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95C-40FA-AE04-C8ACF9148AF8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595C-40FA-AE04-C8ACF9148AF8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595C-40FA-AE04-C8ACF9148AF8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595C-40FA-AE04-C8ACF9148AF8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595C-40FA-AE04-C8ACF9148AF8}"/>
              </c:ext>
            </c:extLst>
          </c:dPt>
          <c:cat>
            <c:strRef>
              <c:f>'Slide 21 NEW 2019'!$A$7:$A$10</c:f>
              <c:strCache>
                <c:ptCount val="4"/>
                <c:pt idx="0">
                  <c:v>Students</c:v>
                </c:pt>
                <c:pt idx="1">
                  <c:v>Appropriation</c:v>
                </c:pt>
                <c:pt idx="2">
                  <c:v>Other E&amp;G</c:v>
                </c:pt>
                <c:pt idx="3">
                  <c:v>Grants</c:v>
                </c:pt>
              </c:strCache>
            </c:strRef>
          </c:cat>
          <c:val>
            <c:numRef>
              <c:f>'Slide 21 NEW 2019'!$B$7:$B$10</c:f>
              <c:numCache>
                <c:formatCode>0.00%</c:formatCode>
                <c:ptCount val="4"/>
                <c:pt idx="0">
                  <c:v>0.60850000000000004</c:v>
                </c:pt>
                <c:pt idx="1">
                  <c:v>0.19889999999999999</c:v>
                </c:pt>
                <c:pt idx="2">
                  <c:v>5.16E-2</c:v>
                </c:pt>
                <c:pt idx="3">
                  <c:v>0.14099999999999999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595C-40FA-AE04-C8ACF9148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'Slide 23'!$A$4</c:f>
              <c:strCache>
                <c:ptCount val="1"/>
                <c:pt idx="0">
                  <c:v>Tuition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'Slide 23'!$B$3:$F$3</c:f>
              <c:strCache>
                <c:ptCount val="5"/>
                <c:pt idx="0">
                  <c:v>ESU                      $21,802</c:v>
                </c:pt>
                <c:pt idx="1">
                  <c:v>Northampton     $19,320</c:v>
                </c:pt>
                <c:pt idx="2">
                  <c:v>Temple                $29,960</c:v>
                </c:pt>
                <c:pt idx="3">
                  <c:v>Pitt                       $31,380</c:v>
                </c:pt>
                <c:pt idx="4">
                  <c:v>Penn State          $31,184</c:v>
                </c:pt>
              </c:strCache>
            </c:strRef>
          </c:cat>
          <c:val>
            <c:numRef>
              <c:f>'Slide 23'!$B$4:$F$4</c:f>
              <c:numCache>
                <c:formatCode>"$"#,##0</c:formatCode>
                <c:ptCount val="5"/>
                <c:pt idx="0">
                  <c:v>8504</c:v>
                </c:pt>
                <c:pt idx="1">
                  <c:v>6420</c:v>
                </c:pt>
                <c:pt idx="2">
                  <c:v>16080</c:v>
                </c:pt>
                <c:pt idx="3">
                  <c:v>18628</c:v>
                </c:pt>
                <c:pt idx="4">
                  <c:v>17416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40-4D5E-8F7A-E4E6F7ECF43D}"/>
            </c:ext>
          </c:extLst>
        </c:ser>
        <c:ser>
          <c:idx val="2"/>
          <c:order val="1"/>
          <c:tx>
            <c:strRef>
              <c:f>'Slide 23'!$A$5</c:f>
              <c:strCache>
                <c:ptCount val="1"/>
                <c:pt idx="0">
                  <c:v>Room &amp; Board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'Slide 23'!$B$3:$F$3</c:f>
              <c:strCache>
                <c:ptCount val="5"/>
                <c:pt idx="0">
                  <c:v>ESU                      $21,802</c:v>
                </c:pt>
                <c:pt idx="1">
                  <c:v>Northampton     $19,320</c:v>
                </c:pt>
                <c:pt idx="2">
                  <c:v>Temple                $29,960</c:v>
                </c:pt>
                <c:pt idx="3">
                  <c:v>Pitt                       $31,380</c:v>
                </c:pt>
                <c:pt idx="4">
                  <c:v>Penn State          $31,184</c:v>
                </c:pt>
              </c:strCache>
            </c:strRef>
          </c:cat>
          <c:val>
            <c:numRef>
              <c:f>'Slide 23'!$B$5:$F$5</c:f>
              <c:numCache>
                <c:formatCode>"$"#,##0</c:formatCode>
                <c:ptCount val="5"/>
                <c:pt idx="0">
                  <c:v>11050</c:v>
                </c:pt>
                <c:pt idx="1">
                  <c:v>10024</c:v>
                </c:pt>
                <c:pt idx="2">
                  <c:v>13322</c:v>
                </c:pt>
                <c:pt idx="3">
                  <c:v>12500</c:v>
                </c:pt>
                <c:pt idx="4">
                  <c:v>13080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40-4D5E-8F7A-E4E6F7ECF43D}"/>
            </c:ext>
          </c:extLst>
        </c:ser>
        <c:ser>
          <c:idx val="1"/>
          <c:order val="2"/>
          <c:tx>
            <c:strRef>
              <c:f>'Slide 23'!$A$6</c:f>
              <c:strCache>
                <c:ptCount val="1"/>
                <c:pt idx="0">
                  <c:v>Fees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'Slide 23'!$B$3:$F$3</c:f>
              <c:strCache>
                <c:ptCount val="5"/>
                <c:pt idx="0">
                  <c:v>ESU                      $21,802</c:v>
                </c:pt>
                <c:pt idx="1">
                  <c:v>Northampton     $19,320</c:v>
                </c:pt>
                <c:pt idx="2">
                  <c:v>Temple                $29,960</c:v>
                </c:pt>
                <c:pt idx="3">
                  <c:v>Pitt                       $31,380</c:v>
                </c:pt>
                <c:pt idx="4">
                  <c:v>Penn State          $31,184</c:v>
                </c:pt>
              </c:strCache>
            </c:strRef>
          </c:cat>
          <c:val>
            <c:numRef>
              <c:f>'Slide 23'!$B$6:$F$6</c:f>
              <c:numCache>
                <c:formatCode>"$"#,##0</c:formatCode>
                <c:ptCount val="5"/>
                <c:pt idx="0">
                  <c:v>2972</c:v>
                </c:pt>
                <c:pt idx="1">
                  <c:v>3360</c:v>
                </c:pt>
                <c:pt idx="2">
                  <c:v>890</c:v>
                </c:pt>
                <c:pt idx="3">
                  <c:v>1090</c:v>
                </c:pt>
                <c:pt idx="4">
                  <c:v>1038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A40-4D5E-8F7A-E4E6F7ECF43D}"/>
            </c:ext>
          </c:extLst>
        </c:ser>
        <c:ser>
          <c:idx val="3"/>
          <c:order val="3"/>
          <c:tx>
            <c:strRef>
              <c:f>'Slide 23'!$A$8</c:f>
              <c:strCache>
                <c:ptCount val="1"/>
                <c:pt idx="0">
                  <c:v>Board</c:v>
                </c:pt>
              </c:strCache>
            </c:strRef>
          </c:tx>
          <c:spPr>
            <a:solidFill>
              <a:schemeClr val="accent3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'Slide 23'!$B$3:$F$3</c:f>
              <c:strCache>
                <c:ptCount val="5"/>
                <c:pt idx="0">
                  <c:v>ESU                      $21,802</c:v>
                </c:pt>
                <c:pt idx="1">
                  <c:v>Northampton     $19,320</c:v>
                </c:pt>
                <c:pt idx="2">
                  <c:v>Temple                $29,960</c:v>
                </c:pt>
                <c:pt idx="3">
                  <c:v>Pitt                       $31,380</c:v>
                </c:pt>
                <c:pt idx="4">
                  <c:v>Penn State          $31,184</c:v>
                </c:pt>
              </c:strCache>
            </c:strRef>
          </c:cat>
          <c:val>
            <c:numRef>
              <c:f>'Slide 23'!$B$8:$F$8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A40-4D5E-8F7A-E4E6F7ECF4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7469248"/>
        <c:axId val="227469640"/>
      </c:barChart>
      <c:catAx>
        <c:axId val="22746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469640"/>
        <c:crosses val="autoZero"/>
        <c:auto val="1"/>
        <c:lblAlgn val="ctr"/>
        <c:lblOffset val="100"/>
        <c:noMultiLvlLbl val="0"/>
      </c:catAx>
      <c:valAx>
        <c:axId val="22746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469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0525299936393744E-2"/>
          <c:y val="6.8927145468826861E-2"/>
          <c:w val="0.81388888888888888"/>
          <c:h val="0.81725752784838901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DE-4212-8838-4D0319793ED6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0DE-4212-8838-4D0319793ED6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0DE-4212-8838-4D0319793ED6}"/>
              </c:ext>
            </c:extLst>
          </c:dPt>
          <c:dLbls>
            <c:dLbl>
              <c:idx val="0"/>
              <c:layout>
                <c:manualLayout>
                  <c:x val="-0.10416666666666667"/>
                  <c:y val="0.1948051948051948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0DE-4212-8838-4D0319793ED6}"/>
                </c:ext>
                <c:ext xmlns:c15="http://schemas.microsoft.com/office/drawing/2012/chart" uri="{CE6537A1-D6FC-4f65-9D91-7224C49458BB}">
                  <c15:layout>
                    <c:manualLayout>
                      <c:w val="0.33834711286089236"/>
                      <c:h val="0.1080952380952380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"/>
                  <c:y val="-0.1423343973895155"/>
                </c:manualLayout>
              </c:layout>
              <c:tx>
                <c:rich>
                  <a:bodyPr/>
                  <a:lstStyle/>
                  <a:p>
                    <a:fld id="{A8AAE0C2-1054-429F-B4EC-DC5CEE4FD078}" type="CATEGORYNAME">
                      <a:rPr lang="en-US"/>
                      <a:pPr/>
                      <a:t>[CATEGORY NAME]</a:t>
                    </a:fld>
                    <a:r>
                      <a:rPr lang="en-US" baseline="0" dirty="0" smtClean="0"/>
                      <a:t>, </a:t>
                    </a:r>
                    <a:fld id="{6A2AC7E1-7D56-4CE6-8873-0274B5CB726C}" type="VALUE">
                      <a:rPr lang="en-US" baseline="0" smtClean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0DE-4212-8838-4D0319793ED6}"/>
                </c:ext>
                <c:ext xmlns:c15="http://schemas.microsoft.com/office/drawing/2012/chart" uri="{CE6537A1-D6FC-4f65-9D91-7224C49458BB}">
                  <c15:layout>
                    <c:manualLayout>
                      <c:w val="0.37213454897085235"/>
                      <c:h val="0.1556495708306731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2543859649122807"/>
                  <c:y val="-2.11691376415785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0DE-4212-8838-4D0319793ED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8 Revenue'!$A$4:$A$6</c:f>
              <c:strCache>
                <c:ptCount val="3"/>
                <c:pt idx="0">
                  <c:v>Tuition &amp; Fees</c:v>
                </c:pt>
                <c:pt idx="1">
                  <c:v>State Appropriation</c:v>
                </c:pt>
                <c:pt idx="2">
                  <c:v>Other</c:v>
                </c:pt>
              </c:strCache>
            </c:strRef>
          </c:cat>
          <c:val>
            <c:numRef>
              <c:f>'Slide 8 Revenue'!$C$4:$C$6</c:f>
              <c:numCache>
                <c:formatCode>0.00%</c:formatCode>
                <c:ptCount val="3"/>
                <c:pt idx="0">
                  <c:v>0.65749999999999997</c:v>
                </c:pt>
                <c:pt idx="1">
                  <c:v>0.27189999999999998</c:v>
                </c:pt>
                <c:pt idx="2">
                  <c:v>7.0599999999999996E-2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0DE-4212-8838-4D0319793ED6}"/>
            </c:ext>
          </c:extLst>
        </c:ser>
        <c:ser>
          <c:idx val="1"/>
          <c:order val="1"/>
          <c:explosion val="12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0DE-4212-8838-4D0319793ED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8 Revenue'!$A$4:$A$6</c:f>
              <c:strCache>
                <c:ptCount val="3"/>
                <c:pt idx="0">
                  <c:v>Tuition &amp; Fees</c:v>
                </c:pt>
                <c:pt idx="1">
                  <c:v>State Appropriation</c:v>
                </c:pt>
                <c:pt idx="2">
                  <c:v>Other</c:v>
                </c:pt>
              </c:strCache>
            </c:strRef>
          </c:cat>
          <c:val>
            <c:numRef>
              <c:f>'Slide 8 Revenue'!#REF!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0DE-4212-8838-4D0319793ED6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11 Salaries'!$B$6</c:f>
              <c:strCache>
                <c:ptCount val="1"/>
                <c:pt idx="0">
                  <c:v>2018-2019 Actual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11 Salaries'!$A$7:$A$11</c:f>
              <c:strCache>
                <c:ptCount val="5"/>
                <c:pt idx="0">
                  <c:v>APSCUF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11 Salaries'!$B$7:$B$11</c:f>
              <c:numCache>
                <c:formatCode>_(* #,##0_);_(* \(#,##0\);_(* "-"??_);_(@_)</c:formatCode>
                <c:ptCount val="5"/>
                <c:pt idx="0">
                  <c:v>31885163</c:v>
                </c:pt>
                <c:pt idx="1">
                  <c:v>6307236</c:v>
                </c:pt>
                <c:pt idx="2">
                  <c:v>7397267</c:v>
                </c:pt>
                <c:pt idx="3">
                  <c:v>1910572</c:v>
                </c:pt>
                <c:pt idx="4">
                  <c:v>2070253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96-4734-8530-349BE5771B53}"/>
            </c:ext>
          </c:extLst>
        </c:ser>
        <c:ser>
          <c:idx val="1"/>
          <c:order val="1"/>
          <c:tx>
            <c:strRef>
              <c:f>'Slide 11 Salaries'!$C$6</c:f>
              <c:strCache>
                <c:ptCount val="1"/>
                <c:pt idx="0">
                  <c:v>2019-2020 Proposed Budget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11 Salaries'!$A$7:$A$11</c:f>
              <c:strCache>
                <c:ptCount val="5"/>
                <c:pt idx="0">
                  <c:v>APSCUF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11 Salaries'!$C$7:$C$11</c:f>
              <c:numCache>
                <c:formatCode>_(* #,##0_);_(* \(#,##0\);_(* "-"??_);_(@_)</c:formatCode>
                <c:ptCount val="5"/>
                <c:pt idx="0">
                  <c:v>31308742</c:v>
                </c:pt>
                <c:pt idx="1">
                  <c:v>7216094</c:v>
                </c:pt>
                <c:pt idx="2">
                  <c:v>8435691</c:v>
                </c:pt>
                <c:pt idx="3">
                  <c:v>2058999</c:v>
                </c:pt>
                <c:pt idx="4">
                  <c:v>2260312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D96-4734-8530-349BE5771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268256"/>
        <c:axId val="227847336"/>
        <c:axId val="0"/>
      </c:bar3DChart>
      <c:catAx>
        <c:axId val="22726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47336"/>
        <c:crosses val="autoZero"/>
        <c:auto val="1"/>
        <c:lblAlgn val="ctr"/>
        <c:lblOffset val="100"/>
        <c:noMultiLvlLbl val="0"/>
      </c:catAx>
      <c:valAx>
        <c:axId val="2278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26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63094350048349E-2"/>
          <c:y val="8.3388949109576643E-2"/>
          <c:w val="0.83470710391970238"/>
          <c:h val="0.82335699234778748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7A-4FDA-8987-24D55B61844C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B7A-4FDA-8987-24D55B61844C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B7A-4FDA-8987-24D55B61844C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B7A-4FDA-8987-24D55B61844C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B7A-4FDA-8987-24D55B61844C}"/>
              </c:ext>
            </c:extLst>
          </c:dPt>
          <c:dLbls>
            <c:dLbl>
              <c:idx val="0"/>
              <c:layout>
                <c:manualLayout>
                  <c:x val="-0.12515806658188355"/>
                  <c:y val="0.1342553520588930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B7A-4FDA-8987-24D55B61844C}"/>
                </c:ext>
                <c:ext xmlns:c15="http://schemas.microsoft.com/office/drawing/2012/chart" uri="{CE6537A1-D6FC-4f65-9D91-7224C49458BB}">
                  <c15:layout>
                    <c:manualLayout>
                      <c:w val="0.18881786039631646"/>
                      <c:h val="8.7629118873952916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2.5438550950361974E-2"/>
                  <c:y val="7.95414197916229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B7A-4FDA-8987-24D55B61844C}"/>
                </c:ext>
                <c:ext xmlns:c15="http://schemas.microsoft.com/office/drawing/2012/chart" uri="{CE6537A1-D6FC-4f65-9D91-7224C49458BB}">
                  <c15:layout>
                    <c:manualLayout>
                      <c:w val="0.20015748031496058"/>
                      <c:h val="8.7629104046667072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4.4537471783638365E-2"/>
                  <c:y val="-3.8371322684081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B7A-4FDA-8987-24D55B61844C}"/>
                </c:ext>
                <c:ext xmlns:c15="http://schemas.microsoft.com/office/drawing/2012/chart" uri="{CE6537A1-D6FC-4f65-9D91-7224C49458BB}">
                  <c15:layout>
                    <c:manualLayout>
                      <c:w val="0.26150089791407655"/>
                      <c:h val="7.8626841896633576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4.9036054703688353E-2"/>
                  <c:y val="-1.42520651753686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B7A-4FDA-8987-24D55B61844C}"/>
                </c:ext>
                <c:ext xmlns:c15="http://schemas.microsoft.com/office/drawing/2012/chart" uri="{CE6537A1-D6FC-4f65-9D91-7224C49458BB}">
                  <c15:layout>
                    <c:manualLayout>
                      <c:w val="0.12571059538610305"/>
                      <c:h val="8.9662622772718151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9.2929686420776356E-2"/>
                  <c:y val="-2.018202722410092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B7A-4FDA-8987-24D55B61844C}"/>
                </c:ext>
                <c:ext xmlns:c15="http://schemas.microsoft.com/office/drawing/2012/chart" uri="{CE6537A1-D6FC-4f65-9D91-7224C49458BB}">
                  <c15:layout>
                    <c:manualLayout>
                      <c:w val="0.12098618593728415"/>
                      <c:h val="8.762910404666707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12 Salaries &amp; Benefits'!$A$5:$A$9</c:f>
              <c:strCache>
                <c:ptCount val="5"/>
                <c:pt idx="0">
                  <c:v>APSCUF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12 Salaries &amp; Benefits'!$B$5:$B$9</c:f>
              <c:numCache>
                <c:formatCode>0.00%</c:formatCode>
                <c:ptCount val="5"/>
                <c:pt idx="0">
                  <c:v>0.59140000000000004</c:v>
                </c:pt>
                <c:pt idx="1">
                  <c:v>0.1762</c:v>
                </c:pt>
                <c:pt idx="2">
                  <c:v>0.16270000000000001</c:v>
                </c:pt>
                <c:pt idx="3">
                  <c:v>4.36E-2</c:v>
                </c:pt>
                <c:pt idx="4">
                  <c:v>2.6100000000000002E-2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0B7A-4FDA-8987-24D55B618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13 EE Benefits'!$B$3</c:f>
              <c:strCache>
                <c:ptCount val="1"/>
                <c:pt idx="0">
                  <c:v>2018-19 Actual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13 EE Benefits'!$A$4:$A$6</c:f>
              <c:strCache>
                <c:ptCount val="3"/>
                <c:pt idx="0">
                  <c:v>Healthcare</c:v>
                </c:pt>
                <c:pt idx="1">
                  <c:v>Retirement</c:v>
                </c:pt>
                <c:pt idx="2">
                  <c:v>Other Benefits</c:v>
                </c:pt>
              </c:strCache>
            </c:strRef>
          </c:cat>
          <c:val>
            <c:numRef>
              <c:f>'Slide 13 EE Benefits'!$B$4:$B$6</c:f>
              <c:numCache>
                <c:formatCode>_(* #,##0_);_(* \(#,##0\);_(* "-"??_);_(@_)</c:formatCode>
                <c:ptCount val="3"/>
                <c:pt idx="0">
                  <c:v>9453307</c:v>
                </c:pt>
                <c:pt idx="1">
                  <c:v>7081305</c:v>
                </c:pt>
                <c:pt idx="2">
                  <c:v>4650294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D0-42B3-96B0-DD2D33E88E6A}"/>
            </c:ext>
          </c:extLst>
        </c:ser>
        <c:ser>
          <c:idx val="1"/>
          <c:order val="1"/>
          <c:tx>
            <c:strRef>
              <c:f>'Slide 13 EE Benefits'!$C$3</c:f>
              <c:strCache>
                <c:ptCount val="1"/>
                <c:pt idx="0">
                  <c:v>2019-20 Proposed Budget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13 EE Benefits'!$A$4:$A$6</c:f>
              <c:strCache>
                <c:ptCount val="3"/>
                <c:pt idx="0">
                  <c:v>Healthcare</c:v>
                </c:pt>
                <c:pt idx="1">
                  <c:v>Retirement</c:v>
                </c:pt>
                <c:pt idx="2">
                  <c:v>Other Benefits</c:v>
                </c:pt>
              </c:strCache>
            </c:strRef>
          </c:cat>
          <c:val>
            <c:numRef>
              <c:f>'Slide 13 EE Benefits'!$C$4:$C$6</c:f>
              <c:numCache>
                <c:formatCode>_(* #,##0_);_(* \(#,##0\);_(* "-"??_);_(@_)</c:formatCode>
                <c:ptCount val="3"/>
                <c:pt idx="0">
                  <c:v>10485374</c:v>
                </c:pt>
                <c:pt idx="1">
                  <c:v>7720408</c:v>
                </c:pt>
                <c:pt idx="2">
                  <c:v>4905243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D0-42B3-96B0-DD2D33E88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848512"/>
        <c:axId val="227848904"/>
        <c:axId val="0"/>
      </c:bar3DChart>
      <c:catAx>
        <c:axId val="22784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48904"/>
        <c:crosses val="autoZero"/>
        <c:auto val="1"/>
        <c:lblAlgn val="ctr"/>
        <c:lblOffset val="100"/>
        <c:noMultiLvlLbl val="0"/>
      </c:catAx>
      <c:valAx>
        <c:axId val="227848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4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0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233814523184596E-2"/>
          <c:y val="5.6002181065394993E-2"/>
          <c:w val="0.87232174103237092"/>
          <c:h val="0.81723651621012161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'Slide 14 Comp Analysis'!$A$16:$B$16</c:f>
              <c:strCache>
                <c:ptCount val="2"/>
                <c:pt idx="0">
                  <c:v>Salaries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14 Comp Analysis'!$C$15:$G$15</c:f>
              <c:strCache>
                <c:ptCount val="4"/>
                <c:pt idx="0">
                  <c:v>Actual             2016-17</c:v>
                </c:pt>
                <c:pt idx="1">
                  <c:v>Actual             2017-18</c:v>
                </c:pt>
                <c:pt idx="2">
                  <c:v>Actual             2018-19</c:v>
                </c:pt>
                <c:pt idx="3">
                  <c:v>Proposed           2019-20</c:v>
                </c:pt>
              </c:strCache>
            </c:strRef>
          </c:cat>
          <c:val>
            <c:numRef>
              <c:f>'Slide 14 Comp Analysis'!$C$16:$G$16</c:f>
              <c:numCache>
                <c:formatCode>0.00%</c:formatCode>
                <c:ptCount val="4"/>
                <c:pt idx="0">
                  <c:v>0.69440000000000002</c:v>
                </c:pt>
                <c:pt idx="1">
                  <c:v>0.69430000000000003</c:v>
                </c:pt>
                <c:pt idx="2">
                  <c:v>0.7006</c:v>
                </c:pt>
                <c:pt idx="3">
                  <c:v>0.68930000000000002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E7-4C82-87B9-0B2E990D0183}"/>
            </c:ext>
          </c:extLst>
        </c:ser>
        <c:ser>
          <c:idx val="1"/>
          <c:order val="1"/>
          <c:tx>
            <c:strRef>
              <c:f>'Slide 14 Comp Analysis'!$A$17:$B$17</c:f>
              <c:strCache>
                <c:ptCount val="2"/>
                <c:pt idx="0">
                  <c:v>Benefits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14 Comp Analysis'!$C$15:$G$15</c:f>
              <c:strCache>
                <c:ptCount val="4"/>
                <c:pt idx="0">
                  <c:v>Actual             2016-17</c:v>
                </c:pt>
                <c:pt idx="1">
                  <c:v>Actual             2017-18</c:v>
                </c:pt>
                <c:pt idx="2">
                  <c:v>Actual             2018-19</c:v>
                </c:pt>
                <c:pt idx="3">
                  <c:v>Proposed           2019-20</c:v>
                </c:pt>
              </c:strCache>
            </c:strRef>
          </c:cat>
          <c:val>
            <c:numRef>
              <c:f>'Slide 14 Comp Analysis'!$C$17:$G$17</c:f>
              <c:numCache>
                <c:formatCode>0.00%</c:formatCode>
                <c:ptCount val="4"/>
                <c:pt idx="0">
                  <c:v>0.30559999999999998</c:v>
                </c:pt>
                <c:pt idx="1">
                  <c:v>0.30570000000000003</c:v>
                </c:pt>
                <c:pt idx="2">
                  <c:v>0.2994</c:v>
                </c:pt>
                <c:pt idx="3">
                  <c:v>0.31069999999999998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0E7-4C82-87B9-0B2E990D01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5744024"/>
        <c:axId val="445744416"/>
        <c:axId val="0"/>
      </c:bar3DChart>
      <c:catAx>
        <c:axId val="445744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744416"/>
        <c:crosses val="autoZero"/>
        <c:auto val="1"/>
        <c:lblAlgn val="ctr"/>
        <c:lblOffset val="100"/>
        <c:noMultiLvlLbl val="0"/>
      </c:catAx>
      <c:valAx>
        <c:axId val="445744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744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972392715900843"/>
          <c:y val="0.92733691825107223"/>
          <c:w val="0.24055194261258928"/>
          <c:h val="6.85980410985212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15-16'!$B$4</c:f>
              <c:strCache>
                <c:ptCount val="1"/>
                <c:pt idx="0">
                  <c:v>Actual        2018-19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tint val="96000"/>
                    <a:lumMod val="104000"/>
                  </a:schemeClr>
                </a:gs>
                <a:gs pos="100000">
                  <a:schemeClr val="accent2">
                    <a:shade val="76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'Slide 15-16'!$A$5:$A$8</c:f>
              <c:strCache>
                <c:ptCount val="4"/>
                <c:pt idx="0">
                  <c:v>Operating  Expenses</c:v>
                </c:pt>
                <c:pt idx="1">
                  <c:v>Student Aid</c:v>
                </c:pt>
                <c:pt idx="2">
                  <c:v>Foundation Support</c:v>
                </c:pt>
                <c:pt idx="3">
                  <c:v>Camps/Confs/Programs</c:v>
                </c:pt>
              </c:strCache>
            </c:strRef>
          </c:cat>
          <c:val>
            <c:numRef>
              <c:f>'Slide 15-16'!$B$5:$B$8</c:f>
              <c:numCache>
                <c:formatCode>_(* #,##0_);_(* \(#,##0\);_(* "-"??_);_(@_)</c:formatCode>
                <c:ptCount val="4"/>
                <c:pt idx="0">
                  <c:v>15899057</c:v>
                </c:pt>
                <c:pt idx="1">
                  <c:v>3911081</c:v>
                </c:pt>
                <c:pt idx="2">
                  <c:v>1125000</c:v>
                </c:pt>
                <c:pt idx="3">
                  <c:v>2115588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23-4286-A2CE-8B9BB92BC000}"/>
            </c:ext>
          </c:extLst>
        </c:ser>
        <c:ser>
          <c:idx val="1"/>
          <c:order val="1"/>
          <c:tx>
            <c:strRef>
              <c:f>'Slide 15-16'!$C$4</c:f>
              <c:strCache>
                <c:ptCount val="1"/>
                <c:pt idx="0">
                  <c:v>Proposed 2019-20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7000"/>
                    <a:tint val="96000"/>
                    <a:lumMod val="104000"/>
                  </a:schemeClr>
                </a:gs>
                <a:gs pos="100000">
                  <a:schemeClr val="accent2">
                    <a:tint val="77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'Slide 15-16'!$A$5:$A$8</c:f>
              <c:strCache>
                <c:ptCount val="4"/>
                <c:pt idx="0">
                  <c:v>Operating  Expenses</c:v>
                </c:pt>
                <c:pt idx="1">
                  <c:v>Student Aid</c:v>
                </c:pt>
                <c:pt idx="2">
                  <c:v>Foundation Support</c:v>
                </c:pt>
                <c:pt idx="3">
                  <c:v>Camps/Confs/Programs</c:v>
                </c:pt>
              </c:strCache>
            </c:strRef>
          </c:cat>
          <c:val>
            <c:numRef>
              <c:f>'Slide 15-16'!$C$5:$C$8</c:f>
              <c:numCache>
                <c:formatCode>_(* #,##0_);_(* \(#,##0\);_(* "-"??_);_(@_)</c:formatCode>
                <c:ptCount val="4"/>
                <c:pt idx="0">
                  <c:v>16892477</c:v>
                </c:pt>
                <c:pt idx="1">
                  <c:v>4239684</c:v>
                </c:pt>
                <c:pt idx="2">
                  <c:v>1125000</c:v>
                </c:pt>
                <c:pt idx="3">
                  <c:v>2030452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23-4286-A2CE-8B9BB92BC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5745200"/>
        <c:axId val="445810704"/>
        <c:axId val="0"/>
      </c:bar3DChart>
      <c:catAx>
        <c:axId val="44574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45810704"/>
        <c:crosses val="autoZero"/>
        <c:auto val="1"/>
        <c:lblAlgn val="ctr"/>
        <c:lblOffset val="100"/>
        <c:noMultiLvlLbl val="0"/>
      </c:catAx>
      <c:valAx>
        <c:axId val="44581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745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FB4-4E54-A5FC-B52E9ED9EAF9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FB4-4E54-A5FC-B52E9ED9EAF9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FB4-4E54-A5FC-B52E9ED9EAF9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FB4-4E54-A5FC-B52E9ED9EAF9}"/>
              </c:ext>
            </c:extLst>
          </c:dPt>
          <c:dLbls>
            <c:dLbl>
              <c:idx val="0"/>
              <c:layout>
                <c:manualLayout>
                  <c:x val="0.2462890210532194"/>
                  <c:y val="3.310562687135993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FB4-4E54-A5FC-B52E9ED9EAF9}"/>
                </c:ext>
                <c:ext xmlns:c15="http://schemas.microsoft.com/office/drawing/2012/chart" uri="{CE6537A1-D6FC-4f65-9D91-7224C49458BB}">
                  <c15:layout>
                    <c:manualLayout>
                      <c:w val="0.37832041343669248"/>
                      <c:h val="0.1156018518518518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8.8651784218462051E-3"/>
                  <c:y val="-2.264937395881995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FB4-4E54-A5FC-B52E9ED9EAF9}"/>
                </c:ext>
                <c:ext xmlns:c15="http://schemas.microsoft.com/office/drawing/2012/chart" uri="{CE6537A1-D6FC-4f65-9D91-7224C49458BB}">
                  <c15:layout>
                    <c:manualLayout>
                      <c:w val="0.4595149941363712"/>
                      <c:h val="0.123427852559352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178294573643412"/>
                  <c:y val="1.851851851851851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FB4-4E54-A5FC-B52E9ED9EAF9}"/>
                </c:ext>
                <c:ext xmlns:c15="http://schemas.microsoft.com/office/drawing/2012/chart" uri="{CE6537A1-D6FC-4f65-9D91-7224C49458BB}">
                  <c15:layout>
                    <c:manualLayout>
                      <c:w val="0.2715373659687888"/>
                      <c:h val="0.1156018518518518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5839793281653748E-3"/>
                  <c:y val="-1.388888888888888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FB4-4E54-A5FC-B52E9ED9EAF9}"/>
                </c:ext>
                <c:ext xmlns:c15="http://schemas.microsoft.com/office/drawing/2012/chart" uri="{CE6537A1-D6FC-4f65-9D91-7224C49458BB}">
                  <c15:layout>
                    <c:manualLayout>
                      <c:w val="0.27930232558139534"/>
                      <c:h val="0.1664585156022163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18'!$A$5:$A$8</c:f>
              <c:strCache>
                <c:ptCount val="4"/>
                <c:pt idx="0">
                  <c:v>Salaries &amp; Benefits</c:v>
                </c:pt>
                <c:pt idx="1">
                  <c:v>Utilities, Services &amp; Supplies</c:v>
                </c:pt>
                <c:pt idx="2">
                  <c:v>Student Financial Aid</c:v>
                </c:pt>
                <c:pt idx="3">
                  <c:v>Capital Expenditures &amp; Transfer</c:v>
                </c:pt>
              </c:strCache>
            </c:strRef>
          </c:cat>
          <c:val>
            <c:numRef>
              <c:f>'Slide 18'!$B$5:$B$8</c:f>
              <c:numCache>
                <c:formatCode>0.0%</c:formatCode>
                <c:ptCount val="4"/>
                <c:pt idx="0">
                  <c:v>0.68799999999999994</c:v>
                </c:pt>
                <c:pt idx="1">
                  <c:v>0.187</c:v>
                </c:pt>
                <c:pt idx="2">
                  <c:v>0.04</c:v>
                </c:pt>
                <c:pt idx="3">
                  <c:v>8.5000000000000006E-2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FB4-4E54-A5FC-B52E9ED9EAF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466343090884118E-2"/>
          <c:y val="9.2519334898785666E-2"/>
          <c:w val="0.83306731381823174"/>
          <c:h val="0.81996457935970624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980-40B1-BE4F-69E4B3C6C44B}"/>
              </c:ext>
            </c:extLst>
          </c:dPt>
          <c:dPt>
            <c:idx val="1"/>
            <c:bubble3D val="0"/>
            <c:explosion val="8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980-40B1-BE4F-69E4B3C6C44B}"/>
              </c:ext>
            </c:extLst>
          </c:dPt>
          <c:dPt>
            <c:idx val="2"/>
            <c:bubble3D val="0"/>
            <c:explosion val="8"/>
            <c:spPr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980-40B1-BE4F-69E4B3C6C44B}"/>
              </c:ext>
            </c:extLst>
          </c:dPt>
          <c:dLbls>
            <c:dLbl>
              <c:idx val="0"/>
              <c:layout>
                <c:manualLayout>
                  <c:x val="-8.2437217062796983E-2"/>
                  <c:y val="-2.415458937198078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6A477F6-2DA7-404B-89BE-D4595CBE5E16}" type="CATEGORYNAME">
                      <a:rPr lang="en-US" sz="1600" b="1"/>
                      <a:pPr>
                        <a:defRPr sz="16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600" b="1" baseline="0"/>
                      <a:t>, </a:t>
                    </a:r>
                    <a:fld id="{72AACD26-C386-4DB8-A400-D5962386B459}" type="VALUE">
                      <a:rPr lang="en-US" sz="1600" b="1" baseline="0" smtClean="0"/>
                      <a:pPr>
                        <a:defRPr sz="16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sz="1600" b="1" baseline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980-40B1-BE4F-69E4B3C6C44B}"/>
                </c:ext>
                <c:ext xmlns:c15="http://schemas.microsoft.com/office/drawing/2012/chart" uri="{CE6537A1-D6FC-4f65-9D91-7224C49458BB}">
                  <c15:layout>
                    <c:manualLayout>
                      <c:w val="0.29807344820837184"/>
                      <c:h val="0.1316305298794172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9.7670264678444488E-2"/>
                  <c:y val="4.830917874395958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7DC936B-F634-4BFF-893F-98903742EBB8}" type="CATEGORYNAME">
                      <a:rPr lang="en-US" sz="1600" b="1"/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600" b="1" baseline="0" dirty="0"/>
                      <a:t>, </a:t>
                    </a:r>
                    <a:fld id="{0DA60304-9D08-49B3-A309-3E44F6EC4ECB}" type="VALUE">
                      <a:rPr lang="en-US" sz="1600" b="1" baseline="0" smtClean="0"/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600" baseline="0" dirty="0" smtClean="0"/>
                      <a:t> 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980-40B1-BE4F-69E4B3C6C44B}"/>
                </c:ext>
                <c:ext xmlns:c15="http://schemas.microsoft.com/office/drawing/2012/chart" uri="{CE6537A1-D6FC-4f65-9D91-7224C49458BB}">
                  <c15:layout>
                    <c:manualLayout>
                      <c:w val="0.25889781544010038"/>
                      <c:h val="0.1384782608695652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1.4336919585826714E-2"/>
                  <c:y val="7.48792270531400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fld id="{C10535BB-34D2-452F-9434-E0EFE23A63AD}" type="CATEGORYNAME">
                      <a:rPr lang="en-US" sz="1600" b="1"/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600" b="1" baseline="0" dirty="0"/>
                      <a:t>, </a:t>
                    </a:r>
                    <a:fld id="{A7D8F28F-EBB8-4081-9805-610C6D4F191E}" type="VALUE">
                      <a:rPr lang="en-US" sz="1600" b="1" baseline="0" smtClean="0"/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sz="1600" b="1" baseline="0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980-40B1-BE4F-69E4B3C6C44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'Slide 20'!$A$7:$A$9</c:f>
              <c:strCache>
                <c:ptCount val="3"/>
                <c:pt idx="0">
                  <c:v>Educational &amp; General</c:v>
                </c:pt>
                <c:pt idx="1">
                  <c:v>Auxiliary</c:v>
                </c:pt>
                <c:pt idx="2">
                  <c:v>Restricted</c:v>
                </c:pt>
              </c:strCache>
            </c:strRef>
          </c:cat>
          <c:val>
            <c:numRef>
              <c:f>'Slide 20'!$B$7:$B$9</c:f>
              <c:numCache>
                <c:formatCode>"$"#,##0</c:formatCode>
                <c:ptCount val="3"/>
                <c:pt idx="0">
                  <c:v>107022880</c:v>
                </c:pt>
                <c:pt idx="1">
                  <c:v>18656000</c:v>
                </c:pt>
                <c:pt idx="2">
                  <c:v>20632849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980-40B1-BE4F-69E4B3C6C44B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980-40B1-BE4F-69E4B3C6C44B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C980-40B1-BE4F-69E4B3C6C44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C980-40B1-BE4F-69E4B3C6C44B}"/>
              </c:ext>
            </c:extLst>
          </c:dPt>
          <c:cat>
            <c:strRef>
              <c:f>'Slide 20'!$A$7:$A$9</c:f>
              <c:strCache>
                <c:ptCount val="3"/>
                <c:pt idx="0">
                  <c:v>Educational &amp; General</c:v>
                </c:pt>
                <c:pt idx="1">
                  <c:v>Auxiliary</c:v>
                </c:pt>
                <c:pt idx="2">
                  <c:v>Restricted</c:v>
                </c:pt>
              </c:strCache>
            </c:strRef>
          </c:cat>
          <c:val>
            <c:numRef>
              <c:f>'Slide 20'!$C$7:$C$9</c:f>
              <c:numCache>
                <c:formatCode>0.00%</c:formatCode>
                <c:ptCount val="3"/>
                <c:pt idx="0">
                  <c:v>0.73150000000000004</c:v>
                </c:pt>
                <c:pt idx="1">
                  <c:v>0.1275</c:v>
                </c:pt>
                <c:pt idx="2">
                  <c:v>0.14099999999999999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C980-40B1-BE4F-69E4B3C6C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0.50538</cdr:x>
      <cdr:y>0.26087</cdr:y>
    </cdr:from>
    <cdr:to>
      <cdr:x>0.6129</cdr:x>
      <cdr:y>0.31884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81400" y="1371600"/>
          <a:ext cx="762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73.1</a:t>
          </a:r>
          <a:r>
            <a:rPr lang="en-US" sz="1100" dirty="0" smtClean="0"/>
            <a:t>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0.1828</cdr:x>
      <cdr:y>0.47101</cdr:y>
    </cdr:from>
    <cdr:to>
      <cdr:x>0.30108</cdr:x>
      <cdr:y>0.52899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95400" y="2476500"/>
          <a:ext cx="838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14.1%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0.42473</cdr:x>
      <cdr:y>0.57971</cdr:y>
    </cdr:from>
    <cdr:to>
      <cdr:x>0.53763</cdr:x>
      <cdr:y>0.63768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09900" y="3048000"/>
          <a:ext cx="8001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12.8%</a:t>
          </a:r>
          <a:endParaRPr lang="en-US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0.49029</cdr:x>
      <cdr:y>0.24032</cdr:y>
    </cdr:from>
    <cdr:to>
      <cdr:x>0.61975</cdr:x>
      <cdr:y>0.32018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37157" y="1190301"/>
          <a:ext cx="907566" cy="3955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62.0</a:t>
          </a:r>
          <a:r>
            <a:rPr lang="en-US" sz="1800" dirty="0"/>
            <a:t>%</a:t>
          </a:r>
        </a:p>
      </cdr:txBody>
    </cdr:sp>
  </cdr:relSizeAnchor>
  <cdr:relSizeAnchor xmlns:cdr="http://schemas.openxmlformats.org/drawingml/2006/chartDrawing">
    <cdr:from>
      <cdr:x>0.23181</cdr:x>
      <cdr:y>0.46701</cdr:y>
    </cdr:from>
    <cdr:to>
      <cdr:x>0.3669</cdr:x>
      <cdr:y>0.53298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25069" y="2313125"/>
          <a:ext cx="947035" cy="326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14.1</a:t>
          </a:r>
          <a:r>
            <a:rPr lang="en-US" sz="1800" dirty="0" smtClean="0"/>
            <a:t>%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0.56522</cdr:x>
      <cdr:y>0.56923</cdr:y>
    </cdr:from>
    <cdr:to>
      <cdr:x>0.69842</cdr:x>
      <cdr:y>0.65256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62399" y="2819400"/>
          <a:ext cx="933786" cy="412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19.9</a:t>
          </a:r>
          <a:r>
            <a:rPr lang="en-US" sz="1600" dirty="0" smtClean="0"/>
            <a:t>%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0.35596</cdr:x>
      <cdr:y>0.56091</cdr:y>
    </cdr:from>
    <cdr:to>
      <cdr:x>0.46196</cdr:x>
      <cdr:y>0.64395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95397" y="2778165"/>
          <a:ext cx="743102" cy="411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4.0</a:t>
          </a:r>
          <a:r>
            <a:rPr lang="en-US" sz="1600" dirty="0" smtClean="0"/>
            <a:t>%</a:t>
          </a:r>
          <a:endParaRPr lang="en-US" sz="1600" dirty="0"/>
        </a:p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B4CED591-9BA2-4FE1-9385-E87440EBB973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9DFD11B1-52A9-4622-9CF6-BF5F4AD32A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57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22395E33-3EC1-42DB-B93A-9053EF07684F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56282450-2331-421A-9C86-F2081A5C28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56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82450-2331-421A-9C86-F2081A5C28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75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40080" y="4473576"/>
            <a:ext cx="5608320" cy="3660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900" b="1" dirty="0"/>
              <a:t>Salaries </a:t>
            </a:r>
            <a:r>
              <a:rPr lang="en-US" sz="900" dirty="0"/>
              <a:t> </a:t>
            </a:r>
            <a:r>
              <a:rPr lang="en-US" sz="900" i="1" dirty="0"/>
              <a:t>(</a:t>
            </a:r>
            <a:r>
              <a:rPr lang="en-US" sz="900" b="1" i="1" dirty="0" smtClean="0"/>
              <a:t>2020 </a:t>
            </a:r>
            <a:r>
              <a:rPr lang="en-US" sz="900" b="1" i="1" dirty="0"/>
              <a:t>Benefit Assumptions </a:t>
            </a:r>
            <a:r>
              <a:rPr lang="en-US" sz="900" b="1" i="1" dirty="0" smtClean="0"/>
              <a:t>8/15/19)</a:t>
            </a:r>
            <a:r>
              <a:rPr lang="en-US" sz="900" i="1" dirty="0" smtClean="0"/>
              <a:t> </a:t>
            </a:r>
            <a:endParaRPr lang="en-US" sz="900" i="1" dirty="0"/>
          </a:p>
          <a:p>
            <a:pPr>
              <a:spcBef>
                <a:spcPct val="0"/>
              </a:spcBef>
            </a:pPr>
            <a:r>
              <a:rPr lang="en-US" sz="900" dirty="0"/>
              <a:t>	APSCUF   </a:t>
            </a:r>
            <a:r>
              <a:rPr lang="en-US" sz="900" dirty="0" smtClean="0"/>
              <a:t>1.25%   </a:t>
            </a:r>
            <a:r>
              <a:rPr lang="en-US" sz="900" dirty="0"/>
              <a:t>Coaches </a:t>
            </a:r>
            <a:r>
              <a:rPr lang="en-US" sz="900" dirty="0" smtClean="0"/>
              <a:t>1.25%    </a:t>
            </a:r>
            <a:r>
              <a:rPr lang="en-US" sz="900" dirty="0"/>
              <a:t>AFSCME </a:t>
            </a:r>
            <a:r>
              <a:rPr lang="en-US" sz="900" dirty="0" smtClean="0"/>
              <a:t>3.80%   SEIU 3.80% </a:t>
            </a:r>
            <a:endParaRPr lang="en-US" sz="900" dirty="0"/>
          </a:p>
          <a:p>
            <a:pPr>
              <a:spcBef>
                <a:spcPct val="0"/>
              </a:spcBef>
            </a:pPr>
            <a:r>
              <a:rPr lang="en-US" sz="900" dirty="0"/>
              <a:t>	Non Represented   </a:t>
            </a:r>
            <a:r>
              <a:rPr lang="en-US" sz="900" dirty="0" smtClean="0"/>
              <a:t>0.00%  </a:t>
            </a:r>
            <a:r>
              <a:rPr lang="en-US" sz="900" dirty="0"/>
              <a:t>SCUPA    </a:t>
            </a:r>
            <a:r>
              <a:rPr lang="en-US" sz="900" dirty="0" smtClean="0"/>
              <a:t>1.25%       </a:t>
            </a:r>
            <a:r>
              <a:rPr lang="en-US" sz="900" dirty="0"/>
              <a:t>SPFPA   </a:t>
            </a:r>
            <a:r>
              <a:rPr lang="en-US" sz="900" dirty="0" smtClean="0"/>
              <a:t>1.13% </a:t>
            </a:r>
            <a:endParaRPr lang="en-US" sz="900" dirty="0"/>
          </a:p>
          <a:p>
            <a:pPr>
              <a:spcBef>
                <a:spcPct val="0"/>
              </a:spcBef>
            </a:pPr>
            <a:r>
              <a:rPr lang="en-US" sz="900" b="1" dirty="0"/>
              <a:t>Healthcare</a:t>
            </a:r>
            <a:r>
              <a:rPr lang="en-US" sz="900" dirty="0"/>
              <a:t> 	</a:t>
            </a:r>
            <a:r>
              <a:rPr lang="en-US" sz="900" b="1" dirty="0"/>
              <a:t>Hospitalization </a:t>
            </a:r>
            <a:r>
              <a:rPr lang="en-US" sz="900" b="1" dirty="0" smtClean="0"/>
              <a:t>2020</a:t>
            </a:r>
            <a:r>
              <a:rPr lang="en-US" sz="900" dirty="0" smtClean="0"/>
              <a:t>      </a:t>
            </a:r>
            <a:endParaRPr lang="en-US" sz="900" dirty="0"/>
          </a:p>
          <a:p>
            <a:pPr>
              <a:spcBef>
                <a:spcPct val="0"/>
              </a:spcBef>
            </a:pPr>
            <a:r>
              <a:rPr lang="en-US" sz="900" dirty="0"/>
              <a:t>	   AFSCME, SCUPA     </a:t>
            </a:r>
            <a:r>
              <a:rPr lang="en-US" sz="900" dirty="0" smtClean="0"/>
              <a:t>0.00%      </a:t>
            </a:r>
            <a:r>
              <a:rPr lang="en-US" sz="900" dirty="0"/>
              <a:t>Faculty (PPO) </a:t>
            </a:r>
            <a:r>
              <a:rPr lang="en-US" sz="900" dirty="0" smtClean="0"/>
              <a:t>7.83%      </a:t>
            </a:r>
            <a:endParaRPr lang="en-US" sz="900" dirty="0"/>
          </a:p>
          <a:p>
            <a:pPr>
              <a:spcBef>
                <a:spcPct val="0"/>
              </a:spcBef>
            </a:pPr>
            <a:r>
              <a:rPr lang="en-US" sz="900" dirty="0"/>
              <a:t>	   Coaches (PPO) (</a:t>
            </a:r>
            <a:r>
              <a:rPr lang="en-US" sz="900" dirty="0" smtClean="0"/>
              <a:t>7.70)%          </a:t>
            </a:r>
            <a:r>
              <a:rPr lang="en-US" sz="900" dirty="0"/>
              <a:t>Non-Rep, OPEIU, </a:t>
            </a:r>
            <a:r>
              <a:rPr lang="en-US" sz="900" dirty="0" smtClean="0"/>
              <a:t>SPFPA( PPO) 7.70% </a:t>
            </a:r>
            <a:endParaRPr lang="en-US" sz="900" dirty="0"/>
          </a:p>
          <a:p>
            <a:pPr>
              <a:spcBef>
                <a:spcPct val="0"/>
              </a:spcBef>
            </a:pPr>
            <a:r>
              <a:rPr lang="en-US" sz="900" b="1" dirty="0"/>
              <a:t>	Health/Welfare </a:t>
            </a:r>
            <a:r>
              <a:rPr lang="en-US" sz="900" b="1" dirty="0" smtClean="0"/>
              <a:t>2020</a:t>
            </a:r>
            <a:endParaRPr lang="en-US" sz="900" b="1" dirty="0"/>
          </a:p>
          <a:p>
            <a:pPr>
              <a:spcBef>
                <a:spcPct val="0"/>
              </a:spcBef>
            </a:pPr>
            <a:r>
              <a:rPr lang="en-US" sz="900" b="1" dirty="0"/>
              <a:t>	</a:t>
            </a:r>
            <a:r>
              <a:rPr lang="en-US" sz="900" dirty="0"/>
              <a:t>   Faculty 0%     All Others (</a:t>
            </a:r>
            <a:r>
              <a:rPr lang="en-US" sz="900" dirty="0" err="1"/>
              <a:t>excl</a:t>
            </a:r>
            <a:r>
              <a:rPr lang="en-US" sz="900" dirty="0"/>
              <a:t> PEBTF) </a:t>
            </a:r>
            <a:r>
              <a:rPr lang="en-US" sz="900" dirty="0" smtClean="0"/>
              <a:t>5.38% </a:t>
            </a:r>
            <a:endParaRPr lang="en-US" sz="900" dirty="0"/>
          </a:p>
          <a:p>
            <a:pPr>
              <a:spcBef>
                <a:spcPct val="0"/>
              </a:spcBef>
            </a:pPr>
            <a:r>
              <a:rPr lang="en-US" sz="900" b="1" dirty="0"/>
              <a:t>	Annuitant Hospitalization </a:t>
            </a:r>
            <a:r>
              <a:rPr lang="en-US" sz="900" b="1" dirty="0" smtClean="0"/>
              <a:t>2020</a:t>
            </a:r>
            <a:endParaRPr lang="en-US" sz="900" dirty="0"/>
          </a:p>
          <a:p>
            <a:pPr>
              <a:spcBef>
                <a:spcPct val="0"/>
              </a:spcBef>
            </a:pPr>
            <a:r>
              <a:rPr lang="en-US" sz="900" dirty="0"/>
              <a:t>	   AFSCME </a:t>
            </a:r>
            <a:r>
              <a:rPr lang="en-US" sz="900" dirty="0" smtClean="0"/>
              <a:t>(18.59)%      </a:t>
            </a:r>
            <a:r>
              <a:rPr lang="en-US" sz="900" dirty="0"/>
              <a:t>All Others </a:t>
            </a:r>
            <a:r>
              <a:rPr lang="en-US" sz="900" dirty="0" smtClean="0"/>
              <a:t>0.00% </a:t>
            </a:r>
            <a:endParaRPr lang="en-US" sz="900" dirty="0"/>
          </a:p>
          <a:p>
            <a:pPr>
              <a:spcBef>
                <a:spcPct val="0"/>
              </a:spcBef>
            </a:pPr>
            <a:r>
              <a:rPr lang="en-US" sz="900" b="1" dirty="0"/>
              <a:t>Retirement Rates </a:t>
            </a:r>
            <a:r>
              <a:rPr lang="en-US" sz="900" dirty="0"/>
              <a:t>	</a:t>
            </a:r>
            <a:r>
              <a:rPr lang="en-US" sz="900" dirty="0" smtClean="0"/>
              <a:t>	2019 </a:t>
            </a:r>
            <a:r>
              <a:rPr lang="en-US" sz="900" dirty="0"/>
              <a:t>	</a:t>
            </a:r>
            <a:r>
              <a:rPr lang="en-US" sz="900" dirty="0" smtClean="0"/>
              <a:t>2020 </a:t>
            </a:r>
            <a:r>
              <a:rPr lang="en-US" sz="900" dirty="0"/>
              <a:t>	Change</a:t>
            </a:r>
          </a:p>
          <a:p>
            <a:pPr>
              <a:spcBef>
                <a:spcPct val="0"/>
              </a:spcBef>
            </a:pPr>
            <a:r>
              <a:rPr lang="en-US" sz="900" dirty="0"/>
              <a:t>	SERS (AA) 	</a:t>
            </a:r>
            <a:r>
              <a:rPr lang="en-US" sz="900" dirty="0" smtClean="0"/>
              <a:t>34.63% </a:t>
            </a:r>
            <a:r>
              <a:rPr lang="en-US" sz="900" dirty="0"/>
              <a:t>	</a:t>
            </a:r>
            <a:r>
              <a:rPr lang="en-US" sz="900" dirty="0" smtClean="0"/>
              <a:t>36.04%</a:t>
            </a:r>
            <a:r>
              <a:rPr lang="en-US" sz="900" dirty="0"/>
              <a:t>	   </a:t>
            </a:r>
            <a:r>
              <a:rPr lang="en-US" sz="900" dirty="0" smtClean="0"/>
              <a:t> 4.07%</a:t>
            </a:r>
          </a:p>
          <a:p>
            <a:pPr>
              <a:spcBef>
                <a:spcPct val="0"/>
              </a:spcBef>
            </a:pPr>
            <a:r>
              <a:rPr lang="en-US" sz="900" dirty="0"/>
              <a:t>	</a:t>
            </a:r>
            <a:r>
              <a:rPr lang="en-US" sz="900" dirty="0" smtClean="0"/>
              <a:t>Defined </a:t>
            </a:r>
            <a:r>
              <a:rPr lang="en-US" sz="900" dirty="0" err="1" smtClean="0"/>
              <a:t>Contib</a:t>
            </a:r>
            <a:r>
              <a:rPr lang="en-US" sz="900" dirty="0" smtClean="0"/>
              <a:t>	18.39%</a:t>
            </a:r>
            <a:r>
              <a:rPr lang="en-US" sz="900" dirty="0"/>
              <a:t>	</a:t>
            </a:r>
            <a:r>
              <a:rPr lang="en-US" sz="900" dirty="0" smtClean="0"/>
              <a:t>19.12% 	    3.97%</a:t>
            </a:r>
            <a:endParaRPr lang="en-US" sz="900" dirty="0"/>
          </a:p>
          <a:p>
            <a:pPr>
              <a:spcBef>
                <a:spcPct val="0"/>
              </a:spcBef>
            </a:pPr>
            <a:r>
              <a:rPr lang="en-US" sz="900" dirty="0"/>
              <a:t>	PSERS 	</a:t>
            </a:r>
            <a:r>
              <a:rPr lang="en-US" sz="900" dirty="0" smtClean="0"/>
              <a:t>16.71% </a:t>
            </a:r>
            <a:r>
              <a:rPr lang="en-US" sz="900" dirty="0"/>
              <a:t>	</a:t>
            </a:r>
            <a:r>
              <a:rPr lang="en-US" sz="900" dirty="0" smtClean="0"/>
              <a:t>17.15% </a:t>
            </a:r>
            <a:r>
              <a:rPr lang="en-US" sz="900" dirty="0"/>
              <a:t>	   2.60% </a:t>
            </a:r>
          </a:p>
          <a:p>
            <a:pPr>
              <a:spcBef>
                <a:spcPct val="0"/>
              </a:spcBef>
            </a:pPr>
            <a:r>
              <a:rPr lang="en-US" sz="900" dirty="0"/>
              <a:t>	ARP 	  9.29% 	  9.29%	   0.00%</a:t>
            </a:r>
          </a:p>
          <a:p>
            <a:pPr>
              <a:spcBef>
                <a:spcPct val="0"/>
              </a:spcBef>
            </a:pPr>
            <a:endParaRPr lang="en-US" sz="900" b="1" dirty="0" smtClean="0"/>
          </a:p>
          <a:p>
            <a:pPr>
              <a:spcBef>
                <a:spcPct val="0"/>
              </a:spcBef>
            </a:pPr>
            <a:r>
              <a:rPr lang="en-US" sz="900" b="1" dirty="0" smtClean="0"/>
              <a:t>Utilities   </a:t>
            </a:r>
            <a:r>
              <a:rPr lang="en-US" sz="900" dirty="0" smtClean="0"/>
              <a:t>         </a:t>
            </a:r>
            <a:r>
              <a:rPr lang="en-US" sz="900" dirty="0"/>
              <a:t>Fuel Storage tanks filled in 2018, will not be filled in </a:t>
            </a:r>
            <a:r>
              <a:rPr lang="en-US" sz="900" dirty="0" smtClean="0"/>
              <a:t>2019; estimated increase 18% in 2020</a:t>
            </a:r>
            <a:endParaRPr lang="en-US" sz="900" dirty="0"/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endParaRPr lang="en-US" altLang="en-US" sz="900" b="1" dirty="0" smtClean="0"/>
          </a:p>
          <a:p>
            <a:pPr>
              <a:spcBef>
                <a:spcPct val="0"/>
              </a:spcBef>
            </a:pPr>
            <a:r>
              <a:rPr lang="en-US" altLang="en-US" sz="900" b="1" dirty="0" smtClean="0"/>
              <a:t>Capital, Transfers, Debt 2019   Tech Fee projects	  $1.297M</a:t>
            </a:r>
          </a:p>
          <a:p>
            <a:pPr>
              <a:spcBef>
                <a:spcPct val="0"/>
              </a:spcBef>
            </a:pPr>
            <a:r>
              <a:rPr lang="en-US" altLang="en-US" sz="900" b="1" dirty="0"/>
              <a:t>	 </a:t>
            </a:r>
            <a:r>
              <a:rPr lang="en-US" altLang="en-US" sz="900" b="1" dirty="0" smtClean="0"/>
              <a:t>                    Projects	    1.260M </a:t>
            </a:r>
          </a:p>
          <a:p>
            <a:pPr>
              <a:spcBef>
                <a:spcPct val="0"/>
              </a:spcBef>
            </a:pPr>
            <a:r>
              <a:rPr lang="en-US" altLang="en-US" sz="900" b="1" dirty="0"/>
              <a:t>	 </a:t>
            </a:r>
            <a:r>
              <a:rPr lang="en-US" altLang="en-US" sz="900" b="1" dirty="0" smtClean="0"/>
              <a:t>                    Warrior Promise </a:t>
            </a:r>
            <a:r>
              <a:rPr lang="en-US" altLang="en-US" sz="900" b="1" dirty="0" err="1" smtClean="0"/>
              <a:t>Cfwd</a:t>
            </a:r>
            <a:r>
              <a:rPr lang="en-US" altLang="en-US" sz="900" b="1" dirty="0" smtClean="0"/>
              <a:t>	    1.092M</a:t>
            </a:r>
            <a:r>
              <a:rPr lang="en-US" altLang="en-US" sz="900" dirty="0" smtClean="0"/>
              <a:t>	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58EF25-1376-4C2F-A318-39B1A643B3A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45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b="1" dirty="0" smtClean="0"/>
              <a:t>SALARIES &amp; </a:t>
            </a:r>
            <a:r>
              <a:rPr lang="en-US" altLang="en-US" b="1" dirty="0" err="1" smtClean="0"/>
              <a:t>Misc</a:t>
            </a:r>
            <a:r>
              <a:rPr lang="en-US" altLang="en-US" b="1" dirty="0" smtClean="0"/>
              <a:t> Pay(no benefits)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What is the percent increase for each bargaining unit? 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</a:t>
            </a:r>
            <a:r>
              <a:rPr lang="en-US" altLang="en-US" dirty="0"/>
              <a:t>Salaries	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    APSCUF   </a:t>
            </a:r>
            <a:r>
              <a:rPr lang="en-US" altLang="en-US" dirty="0" smtClean="0"/>
              <a:t>	   	 1.25%    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    Coaches 		 1.25%   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    AFSCME 	</a:t>
            </a:r>
            <a:r>
              <a:rPr lang="en-US" altLang="en-US" dirty="0"/>
              <a:t>	</a:t>
            </a:r>
            <a:r>
              <a:rPr lang="en-US" altLang="en-US" dirty="0" smtClean="0"/>
              <a:t> 3.80%  Contract 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    </a:t>
            </a:r>
            <a:r>
              <a:rPr lang="en-US" altLang="en-US" dirty="0"/>
              <a:t> SEIU     </a:t>
            </a:r>
            <a:r>
              <a:rPr lang="en-US" altLang="en-US" dirty="0" smtClean="0"/>
              <a:t>		  3.80% Contract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    Non </a:t>
            </a:r>
            <a:r>
              <a:rPr lang="en-US" altLang="en-US" dirty="0"/>
              <a:t>Represented   </a:t>
            </a:r>
            <a:r>
              <a:rPr lang="en-US" altLang="en-US" dirty="0" smtClean="0"/>
              <a:t>	  0.00%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    </a:t>
            </a:r>
            <a:r>
              <a:rPr lang="en-US" altLang="en-US" dirty="0"/>
              <a:t>SCUPA  </a:t>
            </a:r>
            <a:r>
              <a:rPr lang="en-US" altLang="en-US" dirty="0" smtClean="0"/>
              <a:t>   		  1.25%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    SPFPA   		  1.13%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APSCUF = Faculty + Coaches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Provide a list of what’s covered in Other: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Police, Social Worker, Students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What’s in Other Faculty Pay: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Overload &amp; Other Pay such as Distance Ed, Individualized Instruction, 	Independent Study, etc. including Extended Learning	</a:t>
            </a:r>
          </a:p>
          <a:p>
            <a:pPr>
              <a:spcBef>
                <a:spcPct val="0"/>
              </a:spcBef>
            </a:pP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APSCUF -  2020 -2 adjuncts Pre-NURS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Vacant APSCUF lines budgeted as adjuncts until estimated hire date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	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4E4F6D-9826-4494-9803-CAE1804B1BA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8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2019-2020 Proposed Budget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Salaries 	Benefits 	Total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Faculty          		29,684,929      11,467,116	41,161,045 	56.4%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AFSCME            	  7,216,094 	  5,746,224      12,962,318 	17.8%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Non-Represented            	  8,435,691 	  3,538,595      11,974,286 	16.4%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SCUPA            		  2,058,999 	  1,152,064        3,211,063 	  4.4%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Coaches 		  1,623,812	     730,595	  2,354,407	  3.2%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SPEIU (Social Work)	        43,210	       25,273	       68,483	  0.1%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SPFPA (Police) 		     566,810	     330,503	     897,313         1.2%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Other 		     223,371	     111,658	     335,029         2.6%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Student Employment	  1,426,921		   1,462,921	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Turnover (below in Other%)	</a:t>
            </a:r>
            <a:r>
              <a:rPr lang="en-US" u="sng" dirty="0" smtClean="0"/>
              <a:t>			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51,279,837	23,111,028	74,390,944	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	    (809,810)</a:t>
            </a:r>
          </a:p>
          <a:p>
            <a:pPr>
              <a:spcBef>
                <a:spcPct val="0"/>
              </a:spcBef>
            </a:pPr>
            <a:r>
              <a:rPr lang="en-US" dirty="0"/>
              <a:t>	</a:t>
            </a:r>
            <a:r>
              <a:rPr lang="en-US" dirty="0" smtClean="0"/>
              <a:t>			73,591,055	</a:t>
            </a:r>
            <a:r>
              <a:rPr lang="en-US" dirty="0"/>
              <a:t> 100%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Other</a:t>
            </a:r>
          </a:p>
          <a:p>
            <a:pPr>
              <a:spcBef>
                <a:spcPct val="0"/>
              </a:spcBef>
            </a:pPr>
            <a:r>
              <a:rPr lang="en-US" dirty="0"/>
              <a:t> </a:t>
            </a:r>
            <a:r>
              <a:rPr lang="en-US" dirty="0" smtClean="0"/>
              <a:t>    SEIU, Police, Student Employment, Turnover, Other BU </a:t>
            </a:r>
            <a:r>
              <a:rPr lang="en-US" dirty="0" err="1" smtClean="0"/>
              <a:t>Misc</a:t>
            </a:r>
            <a:r>
              <a:rPr lang="en-US" dirty="0" smtClean="0"/>
              <a:t> Pay (Sick, Annual, Wages, UC, Tuition </a:t>
            </a:r>
            <a:r>
              <a:rPr lang="en-US" dirty="0" err="1" smtClean="0"/>
              <a:t>Wvr</a:t>
            </a:r>
            <a:r>
              <a:rPr lang="en-US" dirty="0" smtClean="0"/>
              <a:t>)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6C7BBD-9DC2-4426-9C3A-1CE779280E3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930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213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Provide a list of what’s covered in Other: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Social Security, Medicare, Unemployment and Workers’ Comp, Group Life, EE Tuition Waiver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b="1" dirty="0" smtClean="0"/>
              <a:t>Healthcare Employer Contribution rate for APSCUF, Non-represented, </a:t>
            </a:r>
          </a:p>
          <a:p>
            <a:pPr>
              <a:spcBef>
                <a:spcPct val="0"/>
              </a:spcBef>
            </a:pPr>
            <a:r>
              <a:rPr lang="en-US" altLang="en-US" b="1" dirty="0" smtClean="0"/>
              <a:t>     Coaches, SPFPA, &amp; OPEIU = 95%; </a:t>
            </a:r>
            <a:r>
              <a:rPr lang="en-US" altLang="en-US" b="1" dirty="0" err="1" smtClean="0"/>
              <a:t>bgt</a:t>
            </a:r>
            <a:r>
              <a:rPr lang="en-US" altLang="en-US" b="1" dirty="0" smtClean="0"/>
              <a:t> at 100%, 5% to Healthcare Reserve</a:t>
            </a:r>
          </a:p>
          <a:p>
            <a:pPr>
              <a:spcBef>
                <a:spcPct val="0"/>
              </a:spcBef>
            </a:pPr>
            <a:endParaRPr lang="en-US" altLang="en-US" b="1" dirty="0" smtClean="0"/>
          </a:p>
          <a:p>
            <a:pPr>
              <a:spcBef>
                <a:spcPct val="0"/>
              </a:spcBef>
            </a:pPr>
            <a:r>
              <a:rPr lang="en-US" altLang="en-US" dirty="0"/>
              <a:t>Healthcare	</a:t>
            </a:r>
            <a:r>
              <a:rPr lang="en-US" altLang="en-US" b="1" dirty="0"/>
              <a:t>Hospitalization </a:t>
            </a:r>
            <a:r>
              <a:rPr lang="en-US" altLang="en-US" b="1" dirty="0" smtClean="0"/>
              <a:t>2020</a:t>
            </a:r>
            <a:r>
              <a:rPr lang="en-US" altLang="en-US" dirty="0"/>
              <a:t>	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     AFSCME, SCUPA     </a:t>
            </a:r>
            <a:r>
              <a:rPr lang="en-US" altLang="en-US" dirty="0" smtClean="0"/>
              <a:t>0.00%</a:t>
            </a:r>
            <a:r>
              <a:rPr lang="en-US" altLang="en-US" dirty="0"/>
              <a:t>	     </a:t>
            </a:r>
            <a:r>
              <a:rPr lang="en-US" altLang="en-US" dirty="0" smtClean="0"/>
              <a:t>Faculty </a:t>
            </a:r>
            <a:r>
              <a:rPr lang="en-US" altLang="en-US" dirty="0"/>
              <a:t>(PPO)	</a:t>
            </a:r>
            <a:r>
              <a:rPr lang="en-US" altLang="en-US" dirty="0" smtClean="0"/>
              <a:t>7.83%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     </a:t>
            </a:r>
            <a:r>
              <a:rPr lang="en-US" altLang="en-US" dirty="0" smtClean="0"/>
              <a:t>Coaches PPO          7.70%	     Non-Rep</a:t>
            </a:r>
            <a:r>
              <a:rPr lang="en-US" altLang="en-US" dirty="0"/>
              <a:t>, </a:t>
            </a:r>
            <a:r>
              <a:rPr lang="en-US" altLang="en-US" dirty="0" smtClean="0"/>
              <a:t>SEIU, </a:t>
            </a:r>
            <a:r>
              <a:rPr lang="en-US" altLang="en-US" dirty="0"/>
              <a:t>SPFPA	</a:t>
            </a:r>
            <a:r>
              <a:rPr lang="en-US" altLang="en-US" dirty="0" smtClean="0"/>
              <a:t>7.70%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b="1" dirty="0"/>
              <a:t>Health/Welfare </a:t>
            </a:r>
            <a:r>
              <a:rPr lang="en-US" altLang="en-US" b="1" dirty="0" smtClean="0"/>
              <a:t>2020</a:t>
            </a:r>
            <a:endParaRPr lang="en-US" altLang="en-US" b="1" dirty="0"/>
          </a:p>
          <a:p>
            <a:pPr>
              <a:spcBef>
                <a:spcPct val="0"/>
              </a:spcBef>
            </a:pPr>
            <a:r>
              <a:rPr lang="en-US" altLang="en-US" dirty="0"/>
              <a:t>	     Faculty	  </a:t>
            </a:r>
            <a:r>
              <a:rPr lang="en-US" altLang="en-US" dirty="0" smtClean="0"/>
              <a:t>                 0</a:t>
            </a:r>
            <a:r>
              <a:rPr lang="en-US" altLang="en-US" dirty="0"/>
              <a:t>% </a:t>
            </a:r>
            <a:r>
              <a:rPr lang="en-US" altLang="en-US" dirty="0" smtClean="0"/>
              <a:t>     </a:t>
            </a:r>
            <a:r>
              <a:rPr lang="en-US" altLang="en-US" dirty="0"/>
              <a:t>All Others (</a:t>
            </a:r>
            <a:r>
              <a:rPr lang="en-US" altLang="en-US" dirty="0" err="1"/>
              <a:t>excl</a:t>
            </a:r>
            <a:r>
              <a:rPr lang="en-US" altLang="en-US" dirty="0"/>
              <a:t> PEBTF)	 </a:t>
            </a:r>
            <a:r>
              <a:rPr lang="en-US" altLang="en-US" dirty="0" smtClean="0"/>
              <a:t>5.38%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b="1" dirty="0"/>
              <a:t>Annuitant Hospitalization </a:t>
            </a:r>
            <a:r>
              <a:rPr lang="en-US" altLang="en-US" b="1" dirty="0" smtClean="0"/>
              <a:t>2020</a:t>
            </a:r>
            <a:endParaRPr lang="en-US" altLang="en-US" b="1" dirty="0"/>
          </a:p>
          <a:p>
            <a:pPr>
              <a:spcBef>
                <a:spcPct val="0"/>
              </a:spcBef>
            </a:pPr>
            <a:r>
              <a:rPr lang="en-US" altLang="en-US" dirty="0"/>
              <a:t>	     AFSCME	</a:t>
            </a:r>
            <a:r>
              <a:rPr lang="en-US" altLang="en-US" dirty="0" smtClean="0"/>
              <a:t>(18.59)%</a:t>
            </a:r>
            <a:r>
              <a:rPr lang="en-US" altLang="en-US" dirty="0"/>
              <a:t>	 </a:t>
            </a:r>
            <a:r>
              <a:rPr lang="en-US" altLang="en-US" dirty="0" smtClean="0"/>
              <a:t>($288 to 7/5/19 to $230 </a:t>
            </a:r>
            <a:r>
              <a:rPr lang="en-US" altLang="en-US" dirty="0" err="1" smtClean="0"/>
              <a:t>fr</a:t>
            </a:r>
            <a:r>
              <a:rPr lang="en-US" altLang="en-US" dirty="0" smtClean="0"/>
              <a:t> 7/6/19)    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All </a:t>
            </a:r>
            <a:r>
              <a:rPr lang="en-US" altLang="en-US" dirty="0"/>
              <a:t>Others	</a:t>
            </a:r>
            <a:r>
              <a:rPr lang="en-US" altLang="en-US" dirty="0" smtClean="0"/>
              <a:t>   0.00%</a:t>
            </a:r>
            <a:endParaRPr lang="en-US" altLang="en-US" dirty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Retirement </a:t>
            </a:r>
            <a:r>
              <a:rPr lang="en-US" altLang="en-US" dirty="0"/>
              <a:t>Rates	</a:t>
            </a:r>
            <a:r>
              <a:rPr lang="en-US" altLang="en-US" dirty="0" smtClean="0"/>
              <a:t>2019</a:t>
            </a:r>
            <a:r>
              <a:rPr lang="en-US" altLang="en-US" dirty="0"/>
              <a:t>	</a:t>
            </a:r>
            <a:r>
              <a:rPr lang="en-US" altLang="en-US" dirty="0" smtClean="0"/>
              <a:t>2020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SERS AA</a:t>
            </a:r>
            <a:r>
              <a:rPr lang="en-US" altLang="en-US" dirty="0"/>
              <a:t>	</a:t>
            </a:r>
            <a:r>
              <a:rPr lang="en-US" altLang="en-US" dirty="0" smtClean="0"/>
              <a:t>34.63%</a:t>
            </a:r>
            <a:r>
              <a:rPr lang="en-US" altLang="en-US" dirty="0"/>
              <a:t>	</a:t>
            </a:r>
            <a:r>
              <a:rPr lang="en-US" altLang="en-US" dirty="0" smtClean="0"/>
              <a:t>36.04%</a:t>
            </a:r>
            <a:r>
              <a:rPr lang="en-US" altLang="en-US" dirty="0"/>
              <a:t>	</a:t>
            </a:r>
            <a:r>
              <a:rPr lang="en-US" altLang="en-US" dirty="0" smtClean="0"/>
              <a:t>+4.07%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Def </a:t>
            </a:r>
            <a:r>
              <a:rPr lang="en-US" altLang="en-US" dirty="0" err="1" smtClean="0"/>
              <a:t>Contrib</a:t>
            </a:r>
            <a:r>
              <a:rPr lang="en-US" altLang="en-US" dirty="0" smtClean="0"/>
              <a:t>	18.39%	19.12%	+3.97%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PSERS	</a:t>
            </a:r>
            <a:r>
              <a:rPr lang="en-US" altLang="en-US" dirty="0" smtClean="0"/>
              <a:t>16.72%</a:t>
            </a:r>
            <a:r>
              <a:rPr lang="en-US" altLang="en-US" dirty="0"/>
              <a:t>	</a:t>
            </a:r>
            <a:r>
              <a:rPr lang="en-US" altLang="en-US" dirty="0" smtClean="0"/>
              <a:t>17.15%</a:t>
            </a:r>
            <a:r>
              <a:rPr lang="en-US" altLang="en-US" dirty="0"/>
              <a:t>	</a:t>
            </a:r>
            <a:r>
              <a:rPr lang="en-US" altLang="en-US" dirty="0" smtClean="0"/>
              <a:t>+2.60%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ARP	  9.29%	  9.29%	</a:t>
            </a:r>
            <a:r>
              <a:rPr lang="en-US" altLang="en-US" dirty="0" smtClean="0"/>
              <a:t>+      0%</a:t>
            </a:r>
            <a:r>
              <a:rPr lang="en-US" altLang="en-US" dirty="0"/>
              <a:t>			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E3809D-9559-49EA-87FC-2DDCBC44C3B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99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/>
              <a:t>2016-17Actual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Salaries	48,945,398	69.44%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Benefits	</a:t>
            </a:r>
            <a:r>
              <a:rPr lang="en-US" altLang="en-US" u="sng" dirty="0"/>
              <a:t>21,538,867</a:t>
            </a:r>
            <a:r>
              <a:rPr lang="en-US" altLang="en-US" dirty="0"/>
              <a:t>	30.56%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	70,484,265</a:t>
            </a:r>
          </a:p>
          <a:p>
            <a:pPr>
              <a:spcBef>
                <a:spcPct val="0"/>
              </a:spcBef>
            </a:pP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2017-18 Actual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Salaries	49,440,392	69.43%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Benefits	</a:t>
            </a:r>
            <a:r>
              <a:rPr lang="en-US" altLang="en-US" u="sng" dirty="0"/>
              <a:t>21,773,001</a:t>
            </a:r>
            <a:r>
              <a:rPr lang="en-US" altLang="en-US" dirty="0"/>
              <a:t>	30.57%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	71,213,393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2018-19 Actual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Salaries	</a:t>
            </a:r>
            <a:r>
              <a:rPr lang="en-US" altLang="en-US" dirty="0" smtClean="0"/>
              <a:t>49,570,491</a:t>
            </a:r>
            <a:r>
              <a:rPr lang="en-US" altLang="en-US" dirty="0"/>
              <a:t>	</a:t>
            </a:r>
            <a:r>
              <a:rPr lang="en-US" altLang="en-US" dirty="0" smtClean="0"/>
              <a:t>70.06%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Benefits	</a:t>
            </a:r>
            <a:r>
              <a:rPr lang="en-US" altLang="en-US" u="sng" dirty="0" smtClean="0"/>
              <a:t>21,184,906</a:t>
            </a:r>
            <a:r>
              <a:rPr lang="en-US" altLang="en-US" dirty="0"/>
              <a:t>	</a:t>
            </a:r>
            <a:r>
              <a:rPr lang="en-US" altLang="en-US" dirty="0" smtClean="0"/>
              <a:t>29.94%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	</a:t>
            </a:r>
            <a:r>
              <a:rPr lang="en-US" altLang="en-US" dirty="0" smtClean="0"/>
              <a:t>70,755,397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2019-20 Proposed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Salaries	</a:t>
            </a:r>
            <a:r>
              <a:rPr lang="en-US" altLang="en-US" dirty="0" smtClean="0"/>
              <a:t>51,279,813</a:t>
            </a:r>
            <a:r>
              <a:rPr lang="en-US" altLang="en-US" dirty="0"/>
              <a:t>	</a:t>
            </a:r>
            <a:r>
              <a:rPr lang="en-US" altLang="en-US" dirty="0" smtClean="0"/>
              <a:t>68.93%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Benefits	</a:t>
            </a:r>
            <a:r>
              <a:rPr lang="en-US" altLang="en-US" u="sng" dirty="0" smtClean="0"/>
              <a:t>23,111,028</a:t>
            </a:r>
            <a:r>
              <a:rPr lang="en-US" altLang="en-US" dirty="0"/>
              <a:t>	</a:t>
            </a:r>
            <a:r>
              <a:rPr lang="en-US" altLang="en-US" dirty="0" smtClean="0"/>
              <a:t>31.07%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	</a:t>
            </a:r>
            <a:r>
              <a:rPr lang="en-US" altLang="en-US" dirty="0" smtClean="0"/>
              <a:t>74,391,865</a:t>
            </a:r>
            <a:endParaRPr lang="en-US" altLang="en-US" dirty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F0387D-C288-4876-859D-5872AA247FB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7007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900" b="1" dirty="0" smtClean="0"/>
              <a:t>Provide a high level list of what’s covered in Other Expenses: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Phone			Lease-Police &amp; Ext Learning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Shuttle Service and Athletic Transportation	Coop Teachers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Marine Science Consortium		Bad Debt Expense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Marketing Plan			Strategic Plan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RED Building Maintenance		Deferred Maintenance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Banner Maintenance		Central Charges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Payments on Behalf of		ISF</a:t>
            </a:r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 					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B7D78B-1573-4824-AAB3-829B0E46560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62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50888" y="67945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4191000"/>
            <a:ext cx="54102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b="1" dirty="0" smtClean="0"/>
              <a:t>Provide a high level list of what’s covered in Other Expenses: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Phone			Lease-Police &amp; Ext Learning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Shuttle Service and Athletic Transportation	Coop Teachers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Marine Science Consortium		Bad Debt Expense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Marketing Plan		Strategic Plan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RED Building Maintenance		Banner Maintenance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Central Charges		Payments on Behalf of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ISF</a:t>
            </a:r>
          </a:p>
          <a:p>
            <a:pPr>
              <a:spcBef>
                <a:spcPct val="0"/>
              </a:spcBef>
            </a:pPr>
            <a:r>
              <a:rPr lang="en-US" altLang="en-US" b="1" i="1" dirty="0" smtClean="0"/>
              <a:t>2020 Proposed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Bond Interest </a:t>
            </a:r>
            <a:r>
              <a:rPr lang="en-US" altLang="en-US" dirty="0" err="1" smtClean="0"/>
              <a:t>Exp</a:t>
            </a:r>
            <a:r>
              <a:rPr lang="en-US" altLang="en-US" dirty="0" smtClean="0"/>
              <a:t>	1,217,441	Utilities	      1,521,927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Payments on Behalf of ESU	   994,421	SAP	          678,605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ISF		</a:t>
            </a:r>
            <a:r>
              <a:rPr lang="en-US" altLang="en-US" dirty="0"/>
              <a:t>   </a:t>
            </a:r>
            <a:r>
              <a:rPr lang="en-US" altLang="en-US" dirty="0" smtClean="0"/>
              <a:t>560,477</a:t>
            </a:r>
            <a:r>
              <a:rPr lang="en-US" altLang="en-US" dirty="0"/>
              <a:t>	</a:t>
            </a:r>
            <a:r>
              <a:rPr lang="en-US" altLang="en-US" dirty="0" err="1" smtClean="0"/>
              <a:t>Enr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Mgmnt</a:t>
            </a:r>
            <a:r>
              <a:rPr lang="en-US" altLang="en-US" dirty="0" smtClean="0"/>
              <a:t>/FAS        469,699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Shuttle 	    	   309,181	Marketing Plan         250,000       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Strategic Plan	    	   200,000	</a:t>
            </a:r>
            <a:r>
              <a:rPr lang="en-US" altLang="en-US" dirty="0" err="1" smtClean="0"/>
              <a:t>Athl</a:t>
            </a:r>
            <a:r>
              <a:rPr lang="en-US" altLang="en-US" dirty="0" smtClean="0"/>
              <a:t> Bus	          252,010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Health </a:t>
            </a:r>
            <a:r>
              <a:rPr lang="en-US" altLang="en-US" dirty="0" err="1" smtClean="0"/>
              <a:t>Ctr</a:t>
            </a:r>
            <a:r>
              <a:rPr lang="en-US" altLang="en-US" dirty="0" smtClean="0"/>
              <a:t>-LV		   326,863	Phone	          326,349</a:t>
            </a:r>
          </a:p>
          <a:p>
            <a:pPr>
              <a:spcBef>
                <a:spcPct val="0"/>
              </a:spcBef>
            </a:pPr>
            <a:r>
              <a:rPr lang="en-US" altLang="en-US" b="1" dirty="0" smtClean="0"/>
              <a:t>Camps, Conferences &amp; Programs</a:t>
            </a:r>
          </a:p>
          <a:p>
            <a:pPr>
              <a:spcBef>
                <a:spcPct val="0"/>
              </a:spcBef>
            </a:pPr>
            <a:r>
              <a:rPr lang="en-US" altLang="en-US" b="1" dirty="0" smtClean="0"/>
              <a:t>	</a:t>
            </a:r>
            <a:r>
              <a:rPr lang="en-US" altLang="en-US" dirty="0" smtClean="0"/>
              <a:t>3012xxxxxx	Grants, FDR; </a:t>
            </a:r>
            <a:r>
              <a:rPr lang="en-US" altLang="en-US" dirty="0" err="1" smtClean="0"/>
              <a:t>excl</a:t>
            </a:r>
            <a:r>
              <a:rPr lang="en-US" altLang="en-US" dirty="0" smtClean="0"/>
              <a:t> ISF with Other Expenses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3013xxxxxx	Camps &amp; Conferences, Self-Supporting</a:t>
            </a:r>
            <a:endParaRPr lang="en-US" altLang="en-US" b="1" dirty="0" smtClean="0"/>
          </a:p>
          <a:p>
            <a:pPr>
              <a:spcBef>
                <a:spcPct val="0"/>
              </a:spcBef>
            </a:pPr>
            <a:r>
              <a:rPr lang="en-US" altLang="en-US" b="1" dirty="0" smtClean="0"/>
              <a:t>Fundraising (Proposed vs Interim Change)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Prop 18           $1,125,000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				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D1F15-B618-4D52-A899-BA6990DB292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492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1370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2018-2019 Actual Capital	   </a:t>
            </a:r>
            <a:r>
              <a:rPr lang="en-US" altLang="en-US" b="1" dirty="0" smtClean="0"/>
              <a:t>$285K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Football Sound    19.9K	HSHP Equip	        </a:t>
            </a:r>
            <a:r>
              <a:rPr lang="en-US" altLang="en-US" dirty="0"/>
              <a:t> </a:t>
            </a:r>
            <a:r>
              <a:rPr lang="en-US" altLang="en-US" dirty="0" smtClean="0"/>
              <a:t>    36.2K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Servers	    30.2K	Police-car &amp; security   66.4K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err="1" smtClean="0"/>
              <a:t>Misc</a:t>
            </a:r>
            <a:r>
              <a:rPr lang="en-US" altLang="en-US" dirty="0" smtClean="0"/>
              <a:t> Equip	    14.7K	Grants-Foundation    100.5K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HVAC	    11.6K	Library books	              5.5K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2018-2019 Actual Transfers	 </a:t>
            </a:r>
            <a:r>
              <a:rPr lang="en-US" altLang="en-US" b="1" dirty="0" smtClean="0"/>
              <a:t>$11.9M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Tech Fee	   3.97M	FY 2017 &amp; FY 2018 recurring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Projects	    1.26M	Reibman </a:t>
            </a:r>
            <a:r>
              <a:rPr lang="en-US" altLang="en-US" dirty="0" err="1" smtClean="0"/>
              <a:t>Reno,Tennis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Cts</a:t>
            </a:r>
            <a:r>
              <a:rPr lang="en-US" altLang="en-US" dirty="0" smtClean="0"/>
              <a:t>, Koehler-football 			office, AC &amp; lab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	Infrastructure	     .25M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Defer </a:t>
            </a:r>
            <a:r>
              <a:rPr lang="en-US" altLang="en-US" dirty="0" err="1" smtClean="0"/>
              <a:t>Maint</a:t>
            </a:r>
            <a:r>
              <a:rPr lang="en-US" altLang="en-US" dirty="0" smtClean="0"/>
              <a:t>	   1.58M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Reserves	   1.93M	Athletics, Health Center, 				Park/Transportation, One Card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 </a:t>
            </a:r>
            <a:r>
              <a:rPr lang="en-US" altLang="en-US" dirty="0"/>
              <a:t>Debt	 </a:t>
            </a:r>
            <a:r>
              <a:rPr lang="en-US" altLang="en-US" dirty="0" smtClean="0"/>
              <a:t>  2.98M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2019-2020 Proposed Capital &amp; Transfers </a:t>
            </a:r>
            <a:r>
              <a:rPr lang="en-US" altLang="en-US" b="1" dirty="0" smtClean="0"/>
              <a:t>$9.15M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Debt	   3.24M	</a:t>
            </a:r>
            <a:r>
              <a:rPr lang="en-US" altLang="en-US" dirty="0"/>
              <a:t> Tech Fee 	   2.76M </a:t>
            </a:r>
            <a:r>
              <a:rPr lang="en-US" altLang="en-US" dirty="0" smtClean="0"/>
              <a:t>	</a:t>
            </a:r>
            <a:r>
              <a:rPr lang="en-US" dirty="0" smtClean="0"/>
              <a:t> 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/>
              <a:t>	Library	</a:t>
            </a:r>
            <a:r>
              <a:rPr lang="en-US" altLang="en-US" u="sng" dirty="0"/>
              <a:t>  </a:t>
            </a:r>
            <a:r>
              <a:rPr lang="en-US" altLang="en-US" u="sng" dirty="0" smtClean="0"/>
              <a:t>    .03M</a:t>
            </a:r>
            <a:r>
              <a:rPr lang="en-US" altLang="en-US" u="sng" dirty="0"/>
              <a:t> </a:t>
            </a:r>
            <a:r>
              <a:rPr lang="en-US" altLang="en-US" dirty="0" smtClean="0"/>
              <a:t>	Reserves	   1.29M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	   3.27M	Facilities	   1.58M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		Infrastructure</a:t>
            </a:r>
            <a:r>
              <a:rPr lang="en-US" altLang="en-US" dirty="0"/>
              <a:t>	</a:t>
            </a:r>
            <a:r>
              <a:rPr lang="en-US" altLang="en-US" u="sng" dirty="0"/>
              <a:t>  </a:t>
            </a:r>
            <a:r>
              <a:rPr lang="en-US" altLang="en-US" u="sng" dirty="0" smtClean="0"/>
              <a:t>   .</a:t>
            </a:r>
            <a:r>
              <a:rPr lang="en-US" altLang="en-US" u="sng" dirty="0"/>
              <a:t>25M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			   5.88M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C46323-F171-48CA-8AC1-CA47A46976D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7477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Actual 2019 Percentages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Salaries &amp; Benefits 	66.7%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Student Financial Aid	  3.7%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Utilities, Services &amp; Supplies	18.1%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Capital &amp; Transfers	 11.5%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E53DCA-1B8A-4AD1-87B4-B9CE71BB12F9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2769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7C48DE-6327-482C-87ED-4E26E2F2744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64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02B421-8E22-4B6F-AD84-DCE4B31F5AC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8939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2019-2020 University Budget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E&amp;G	107,022,880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Auxiliary	  18,656,000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	Restricted	</a:t>
            </a:r>
            <a:r>
              <a:rPr lang="en-US" altLang="en-US" u="sng" dirty="0" smtClean="0"/>
              <a:t>  20,632,849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	146,311,729</a:t>
            </a:r>
          </a:p>
          <a:p>
            <a:pPr>
              <a:spcBef>
                <a:spcPct val="0"/>
              </a:spcBef>
            </a:pPr>
            <a:endParaRPr lang="en-US" altLang="en-US" dirty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2018-2019 University Budget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E&amp;G	104,798,030	72.51%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Auxiliary	  19,710,874	13.64%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Restricted	</a:t>
            </a:r>
            <a:r>
              <a:rPr lang="en-US" altLang="en-US" u="sng" dirty="0" smtClean="0"/>
              <a:t>  20,015,234</a:t>
            </a:r>
            <a:r>
              <a:rPr lang="en-US" altLang="en-US" dirty="0" smtClean="0"/>
              <a:t>	13.85%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	144,524,138</a:t>
            </a:r>
          </a:p>
          <a:p>
            <a:pPr>
              <a:spcBef>
                <a:spcPct val="0"/>
              </a:spcBef>
            </a:pP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2018-2019 Actual Expenses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E&amp;G	</a:t>
            </a:r>
            <a:r>
              <a:rPr lang="en-US" altLang="en-US" dirty="0" smtClean="0"/>
              <a:t>  106,003,998</a:t>
            </a:r>
            <a:r>
              <a:rPr lang="en-US" altLang="en-US" dirty="0"/>
              <a:t>	</a:t>
            </a:r>
            <a:r>
              <a:rPr lang="en-US" altLang="en-US" dirty="0" smtClean="0"/>
              <a:t>72.96%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Auxiliary	 </a:t>
            </a:r>
            <a:r>
              <a:rPr lang="en-US" altLang="en-US" dirty="0" smtClean="0"/>
              <a:t>   17,504,185</a:t>
            </a:r>
            <a:r>
              <a:rPr lang="en-US" altLang="en-US" dirty="0"/>
              <a:t>	</a:t>
            </a:r>
            <a:r>
              <a:rPr lang="en-US" altLang="en-US" dirty="0" smtClean="0"/>
              <a:t>13.14%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	Restricted	  </a:t>
            </a:r>
            <a:r>
              <a:rPr lang="en-US" altLang="en-US" u="sng" dirty="0" smtClean="0"/>
              <a:t>  20,451,274</a:t>
            </a:r>
            <a:r>
              <a:rPr lang="en-US" altLang="en-US" dirty="0"/>
              <a:t>	</a:t>
            </a:r>
            <a:r>
              <a:rPr lang="en-US" altLang="en-US" dirty="0" smtClean="0"/>
              <a:t>13.90%</a:t>
            </a: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		  143,959,457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4F091B-01EE-4969-A6CB-E7521DB4048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55626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465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594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Students</a:t>
            </a:r>
            <a:r>
              <a:rPr lang="en-US" dirty="0" smtClean="0"/>
              <a:t>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Tuition		57,943,110         	  57,943,110Tuition </a:t>
            </a:r>
          </a:p>
          <a:p>
            <a:pPr>
              <a:spcBef>
                <a:spcPct val="0"/>
              </a:spcBef>
            </a:pPr>
            <a:r>
              <a:rPr lang="en-US" dirty="0"/>
              <a:t> </a:t>
            </a:r>
            <a:r>
              <a:rPr lang="en-US" dirty="0" smtClean="0"/>
              <a:t>    Tech Fee		   3,280,938         	  12,425,804 Fees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ISF Fee		   4,748,191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  <a:r>
              <a:rPr lang="en-US" dirty="0" err="1" smtClean="0"/>
              <a:t>Mand</a:t>
            </a:r>
            <a:r>
              <a:rPr lang="en-US" dirty="0" smtClean="0"/>
              <a:t> Fees		   3,607,220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Non-</a:t>
            </a:r>
            <a:r>
              <a:rPr lang="en-US" dirty="0" err="1" smtClean="0"/>
              <a:t>Mand</a:t>
            </a:r>
            <a:r>
              <a:rPr lang="en-US" dirty="0" smtClean="0"/>
              <a:t> Fees	       789,455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Auxiliary		  </a:t>
            </a:r>
            <a:r>
              <a:rPr lang="en-US" u="sng" dirty="0" smtClean="0"/>
              <a:t>18,656,000</a:t>
            </a:r>
            <a:r>
              <a:rPr lang="en-US" dirty="0" smtClean="0"/>
              <a:t> 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  89,024,914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Appropriation 		</a:t>
            </a:r>
            <a:r>
              <a:rPr lang="en-US" dirty="0" smtClean="0"/>
              <a:t>	  29,102,386 </a:t>
            </a:r>
            <a:r>
              <a:rPr lang="en-US" dirty="0" err="1" smtClean="0"/>
              <a:t>Appr</a:t>
            </a:r>
            <a:r>
              <a:rPr lang="en-US" dirty="0" smtClean="0"/>
              <a:t> 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Other E&amp;G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E&amp;G Grants	                                 242,561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Gifts                                               321,604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Interest	 	    1,680,000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</a:t>
            </a:r>
            <a:r>
              <a:rPr lang="en-US" dirty="0" err="1" smtClean="0"/>
              <a:t>Priv</a:t>
            </a:r>
            <a:r>
              <a:rPr lang="en-US" dirty="0" smtClean="0"/>
              <a:t> Housing                                   87,563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Sales &amp; Services	    2,867,604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Corp Partnerships	       137,576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Fines 		       161,517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</a:t>
            </a:r>
            <a:r>
              <a:rPr lang="en-US" dirty="0" err="1" smtClean="0"/>
              <a:t>Misc</a:t>
            </a:r>
            <a:r>
              <a:rPr lang="en-US" dirty="0" smtClean="0"/>
              <a:t>  Revenue	       302,147</a:t>
            </a:r>
          </a:p>
          <a:p>
            <a:pPr>
              <a:spcBef>
                <a:spcPct val="0"/>
              </a:spcBef>
            </a:pPr>
            <a:r>
              <a:rPr lang="en-US" dirty="0"/>
              <a:t> </a:t>
            </a:r>
            <a:r>
              <a:rPr lang="en-US" dirty="0" smtClean="0"/>
              <a:t>    Carryforward	    </a:t>
            </a:r>
            <a:r>
              <a:rPr lang="en-US" u="sng" dirty="0" smtClean="0"/>
              <a:t>1,751,008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		    7,551,580		</a:t>
            </a:r>
            <a:r>
              <a:rPr lang="en-US" u="sng" dirty="0" smtClean="0"/>
              <a:t>     7,551,580 </a:t>
            </a:r>
            <a:r>
              <a:rPr lang="en-US" dirty="0" smtClean="0"/>
              <a:t>Other 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	107,022,880 Total E&amp;G</a:t>
            </a:r>
            <a:endParaRPr lang="en-US" alt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4F091B-01EE-4969-A6CB-E7521DB4048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1574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213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Instructional – 2020 Warrior Promise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Tuition	+0.00%	+2.61% Warrior Promise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 ISF Fee	+0.00%	+2.66% Warrior Promise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 </a:t>
            </a:r>
            <a:r>
              <a:rPr lang="en-US" altLang="en-US" dirty="0" smtClean="0"/>
              <a:t>     Tech </a:t>
            </a:r>
            <a:r>
              <a:rPr lang="en-US" altLang="en-US" dirty="0"/>
              <a:t>Fee	</a:t>
            </a:r>
            <a:r>
              <a:rPr lang="en-US" altLang="en-US" dirty="0" smtClean="0"/>
              <a:t>+0.00%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General Fees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University Center	0.00%	Ecard	         0.00%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Recreation Center	3.45%	</a:t>
            </a:r>
            <a:r>
              <a:rPr lang="en-US" altLang="en-US" dirty="0" err="1" smtClean="0"/>
              <a:t>Acad</a:t>
            </a:r>
            <a:r>
              <a:rPr lang="en-US" altLang="en-US" dirty="0" smtClean="0"/>
              <a:t> Records	         0.00%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Health Center                       3.13%	Transportation	         9.10%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Student Activity Fee	0.00%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Stony Acres	   	0.00%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Room	3.9% Freshman in </a:t>
            </a:r>
            <a:r>
              <a:rPr lang="en-US" altLang="en-US" dirty="0" err="1" smtClean="0"/>
              <a:t>Dbl</a:t>
            </a:r>
            <a:r>
              <a:rPr lang="en-US" altLang="en-US" dirty="0" smtClean="0"/>
              <a:t> Suite	   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Board		5.17%  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 fontAlgn="t">
              <a:spcBef>
                <a:spcPct val="0"/>
              </a:spcBef>
            </a:pPr>
            <a:r>
              <a:rPr lang="en-US" altLang="en-US" dirty="0" smtClean="0"/>
              <a:t>General Fees - Includes mandatory general fees</a:t>
            </a:r>
          </a:p>
          <a:p>
            <a:pPr fontAlgn="t">
              <a:spcBef>
                <a:spcPct val="0"/>
              </a:spcBef>
            </a:pPr>
            <a:r>
              <a:rPr lang="en-US" altLang="en-US" dirty="0" smtClean="0"/>
              <a:t>Room - 2 Bedroom Double Semi-Suite room rate</a:t>
            </a:r>
          </a:p>
          <a:p>
            <a:pPr fontAlgn="t">
              <a:spcBef>
                <a:spcPct val="0"/>
              </a:spcBef>
            </a:pPr>
            <a:r>
              <a:rPr lang="en-US" altLang="en-US" dirty="0" smtClean="0"/>
              <a:t>Board - 19 Meals per week</a:t>
            </a:r>
          </a:p>
          <a:p>
            <a:pPr fontAlgn="t">
              <a:spcBef>
                <a:spcPct val="0"/>
              </a:spcBef>
            </a:pPr>
            <a:r>
              <a:rPr lang="en-US" altLang="en-US" b="1" i="1" dirty="0" smtClean="0"/>
              <a:t>Increase Continuing (w/o Warrior Promise) and Traditional </a:t>
            </a:r>
            <a:r>
              <a:rPr lang="en-US" altLang="en-US" b="1" i="1" dirty="0" err="1" smtClean="0"/>
              <a:t>Dbl</a:t>
            </a:r>
            <a:r>
              <a:rPr lang="en-US" altLang="en-US" b="1" i="1" dirty="0" smtClean="0"/>
              <a:t> +1.7%</a:t>
            </a:r>
          </a:p>
          <a:p>
            <a:pPr fontAlgn="t"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031858-6FC2-46FE-AB3B-8BFDB339051A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9379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Tuition 	NCC	Other PA County Resident (</a:t>
            </a:r>
            <a:r>
              <a:rPr lang="en-US" dirty="0" err="1" smtClean="0"/>
              <a:t>excl</a:t>
            </a:r>
            <a:r>
              <a:rPr lang="en-US" dirty="0" smtClean="0"/>
              <a:t> Northampton or Monroe)</a:t>
            </a:r>
            <a:endParaRPr lang="en-US" dirty="0"/>
          </a:p>
          <a:p>
            <a:r>
              <a:rPr lang="en-US" dirty="0" smtClean="0"/>
              <a:t>	ESU – Warrior Promise</a:t>
            </a:r>
          </a:p>
          <a:p>
            <a:r>
              <a:rPr lang="en-US" dirty="0" smtClean="0"/>
              <a:t>Room	All double suite except NCC traditional (ESU 53% freshman in suites)</a:t>
            </a:r>
          </a:p>
          <a:p>
            <a:endParaRPr lang="en-US" dirty="0" smtClean="0"/>
          </a:p>
          <a:p>
            <a:r>
              <a:rPr lang="en-US" dirty="0" smtClean="0"/>
              <a:t>Board	ESU 	19 meal plan + $250 Flex</a:t>
            </a:r>
          </a:p>
          <a:p>
            <a:r>
              <a:rPr lang="en-US" dirty="0"/>
              <a:t>	</a:t>
            </a:r>
            <a:r>
              <a:rPr lang="en-US" dirty="0" smtClean="0"/>
              <a:t>NCCC	19 swipes per week + $200 Flex</a:t>
            </a:r>
          </a:p>
          <a:p>
            <a:r>
              <a:rPr lang="en-US" dirty="0"/>
              <a:t>	</a:t>
            </a:r>
            <a:r>
              <a:rPr lang="en-US" dirty="0" smtClean="0"/>
              <a:t>Temple	Premium 15 + $150 Flex</a:t>
            </a:r>
          </a:p>
          <a:p>
            <a:r>
              <a:rPr lang="en-US" dirty="0"/>
              <a:t>	</a:t>
            </a:r>
            <a:r>
              <a:rPr lang="en-US" dirty="0" smtClean="0"/>
              <a:t>Pitt	Unlimited + $150 Flex</a:t>
            </a:r>
          </a:p>
          <a:p>
            <a:r>
              <a:rPr lang="en-US" dirty="0" smtClean="0"/>
              <a:t>	Penn State	Level 3 - 16-19 meals</a:t>
            </a:r>
            <a:endParaRPr lang="en-US" dirty="0"/>
          </a:p>
          <a:p>
            <a:r>
              <a:rPr lang="en-US" dirty="0" smtClean="0"/>
              <a:t>Fees	ESU	ISF, Tech, General Fees</a:t>
            </a:r>
          </a:p>
          <a:p>
            <a:r>
              <a:rPr lang="en-US" dirty="0"/>
              <a:t>	</a:t>
            </a:r>
            <a:r>
              <a:rPr lang="en-US" dirty="0" smtClean="0"/>
              <a:t>NCCC	Comprehensive, Tech, Capital Outlay Fee</a:t>
            </a:r>
          </a:p>
          <a:p>
            <a:r>
              <a:rPr lang="en-US" dirty="0"/>
              <a:t>	</a:t>
            </a:r>
            <a:r>
              <a:rPr lang="en-US" dirty="0" smtClean="0"/>
              <a:t>Temple	University Services Fee</a:t>
            </a:r>
          </a:p>
          <a:p>
            <a:r>
              <a:rPr lang="en-US" dirty="0"/>
              <a:t>	</a:t>
            </a:r>
            <a:r>
              <a:rPr lang="en-US" dirty="0" smtClean="0"/>
              <a:t>Pitt	Student Activity, Wellness, Tech, &amp; Security, Safety and 		Transportation Fees</a:t>
            </a:r>
          </a:p>
          <a:p>
            <a:r>
              <a:rPr lang="en-US" dirty="0"/>
              <a:t>	</a:t>
            </a:r>
            <a:r>
              <a:rPr lang="en-US" dirty="0" smtClean="0"/>
              <a:t>Penn State	Student Fee, Info Technology Fee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DAC50-6E8F-45A7-BFF4-F1B75F00CC6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062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0F0EB-CE02-485B-8A86-61FE132447C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5804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81F41C-E3CA-4112-A262-FEEE68A04E2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41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114300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473576"/>
            <a:ext cx="5608320" cy="45180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/>
              <a:t>Enrollment Assumption </a:t>
            </a:r>
            <a:endParaRPr lang="en-US" b="1" dirty="0" smtClean="0"/>
          </a:p>
          <a:p>
            <a:pPr>
              <a:spcBef>
                <a:spcPct val="0"/>
              </a:spcBef>
            </a:pPr>
            <a:r>
              <a:rPr lang="en-US" dirty="0"/>
              <a:t>	</a:t>
            </a:r>
            <a:r>
              <a:rPr lang="en-US" dirty="0" smtClean="0"/>
              <a:t>Headcount -2.8%  </a:t>
            </a:r>
            <a:r>
              <a:rPr lang="en-US" dirty="0"/>
              <a:t>FTE </a:t>
            </a:r>
            <a:r>
              <a:rPr lang="en-US" dirty="0" smtClean="0"/>
              <a:t>-3.0%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How </a:t>
            </a:r>
            <a:r>
              <a:rPr lang="en-US" dirty="0"/>
              <a:t>much is a 1% change for each of the assumptions:  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                       Tuition </a:t>
            </a:r>
            <a:r>
              <a:rPr lang="en-US" dirty="0"/>
              <a:t>and Enrollment 1% change = </a:t>
            </a:r>
            <a:r>
              <a:rPr lang="en-US" dirty="0" smtClean="0"/>
              <a:t>$579K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Appropriation  </a:t>
            </a:r>
            <a:r>
              <a:rPr lang="en-US" dirty="0" smtClean="0"/>
              <a:t>+622,412 = 2.19% (</a:t>
            </a:r>
            <a:r>
              <a:rPr lang="en-US" dirty="0" err="1" smtClean="0"/>
              <a:t>incl</a:t>
            </a:r>
            <a:r>
              <a:rPr lang="en-US" dirty="0" smtClean="0"/>
              <a:t> $358K MSC </a:t>
            </a:r>
            <a:r>
              <a:rPr lang="en-US" dirty="0" err="1" smtClean="0"/>
              <a:t>excl</a:t>
            </a:r>
            <a:r>
              <a:rPr lang="en-US" dirty="0" smtClean="0"/>
              <a:t> 1/3 Millersville portion)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Salaries 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b="1" i="1" dirty="0" smtClean="0"/>
              <a:t>2020 </a:t>
            </a:r>
            <a:r>
              <a:rPr lang="en-US" b="1" i="1" dirty="0"/>
              <a:t>Benefit Assumptions </a:t>
            </a:r>
            <a:r>
              <a:rPr lang="en-US" b="1" i="1" dirty="0" smtClean="0"/>
              <a:t>8/15/19)</a:t>
            </a:r>
            <a:r>
              <a:rPr lang="en-US" i="1" dirty="0" smtClean="0"/>
              <a:t>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 APSCUF   1.25%   Coaches 1.25%    </a:t>
            </a:r>
            <a:r>
              <a:rPr lang="en-US" dirty="0"/>
              <a:t>AFSCME </a:t>
            </a:r>
            <a:r>
              <a:rPr lang="en-US" dirty="0" smtClean="0"/>
              <a:t>3.80%   SEIU     3.80%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 Non </a:t>
            </a:r>
            <a:r>
              <a:rPr lang="en-US" dirty="0"/>
              <a:t>Represented   </a:t>
            </a:r>
            <a:r>
              <a:rPr lang="en-US" dirty="0" smtClean="0"/>
              <a:t>0.00%  </a:t>
            </a:r>
            <a:r>
              <a:rPr lang="en-US" dirty="0"/>
              <a:t>SCUPA    </a:t>
            </a:r>
            <a:r>
              <a:rPr lang="en-US" dirty="0" smtClean="0"/>
              <a:t>1.25%       </a:t>
            </a:r>
            <a:r>
              <a:rPr lang="en-US" dirty="0"/>
              <a:t>SPFPA    </a:t>
            </a:r>
            <a:r>
              <a:rPr lang="en-US" dirty="0" smtClean="0"/>
              <a:t>1.13%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Healthcare</a:t>
            </a:r>
            <a:r>
              <a:rPr lang="en-US" dirty="0" smtClean="0"/>
              <a:t> 	</a:t>
            </a:r>
            <a:r>
              <a:rPr lang="en-US" b="1" dirty="0" smtClean="0"/>
              <a:t>Hospitalization 2020</a:t>
            </a: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 AFSCME</a:t>
            </a:r>
            <a:r>
              <a:rPr lang="en-US" dirty="0"/>
              <a:t>, </a:t>
            </a:r>
            <a:r>
              <a:rPr lang="en-US" dirty="0" smtClean="0"/>
              <a:t>SCUPA, SEIU     0.00%      Faculty (PPO</a:t>
            </a:r>
            <a:r>
              <a:rPr lang="en-US" dirty="0"/>
              <a:t>) </a:t>
            </a:r>
            <a:r>
              <a:rPr lang="en-US" dirty="0" smtClean="0"/>
              <a:t>7.83%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 Coaches (PPO) 7.70%          Non-Rep, </a:t>
            </a:r>
            <a:r>
              <a:rPr lang="en-US" dirty="0"/>
              <a:t>SPFPA </a:t>
            </a:r>
            <a:r>
              <a:rPr lang="en-US" dirty="0" smtClean="0"/>
              <a:t>7.70% </a:t>
            </a:r>
          </a:p>
          <a:p>
            <a:pPr>
              <a:spcBef>
                <a:spcPct val="0"/>
              </a:spcBef>
            </a:pPr>
            <a:r>
              <a:rPr lang="en-US" b="1" dirty="0"/>
              <a:t>	</a:t>
            </a:r>
            <a:r>
              <a:rPr lang="en-US" b="1" dirty="0" smtClean="0"/>
              <a:t>Health/Welfare 2020</a:t>
            </a:r>
          </a:p>
          <a:p>
            <a:pPr>
              <a:spcBef>
                <a:spcPct val="0"/>
              </a:spcBef>
            </a:pPr>
            <a:r>
              <a:rPr lang="en-US" b="1" dirty="0"/>
              <a:t>	</a:t>
            </a:r>
            <a:r>
              <a:rPr lang="en-US" dirty="0" smtClean="0"/>
              <a:t> Faculty </a:t>
            </a:r>
            <a:r>
              <a:rPr lang="en-US" dirty="0"/>
              <a:t>0%     All Others (</a:t>
            </a:r>
            <a:r>
              <a:rPr lang="en-US" dirty="0" err="1"/>
              <a:t>excl</a:t>
            </a:r>
            <a:r>
              <a:rPr lang="en-US" dirty="0"/>
              <a:t> PEBTF) </a:t>
            </a:r>
            <a:r>
              <a:rPr lang="en-US" dirty="0" smtClean="0"/>
              <a:t>5.38%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Annuitant </a:t>
            </a:r>
            <a:r>
              <a:rPr lang="en-US" b="1" dirty="0"/>
              <a:t>Hospitalization </a:t>
            </a:r>
            <a:r>
              <a:rPr lang="en-US" b="1" dirty="0" smtClean="0"/>
              <a:t>2020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	 AFSCME (18.59)%      </a:t>
            </a:r>
            <a:r>
              <a:rPr lang="en-US" dirty="0"/>
              <a:t>All Others </a:t>
            </a:r>
            <a:r>
              <a:rPr lang="en-US" dirty="0" smtClean="0"/>
              <a:t>0.00%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Retirement </a:t>
            </a:r>
            <a:r>
              <a:rPr lang="en-US" b="1" dirty="0"/>
              <a:t>Rates </a:t>
            </a:r>
            <a:r>
              <a:rPr lang="en-US" dirty="0" smtClean="0"/>
              <a:t>	</a:t>
            </a:r>
            <a:r>
              <a:rPr lang="en-US" b="1" dirty="0" smtClean="0"/>
              <a:t>2019 </a:t>
            </a:r>
            <a:r>
              <a:rPr lang="en-US" dirty="0" smtClean="0"/>
              <a:t>	</a:t>
            </a:r>
            <a:r>
              <a:rPr lang="en-US" b="1" dirty="0" smtClean="0"/>
              <a:t>2020 </a:t>
            </a:r>
            <a:r>
              <a:rPr lang="en-US" dirty="0" smtClean="0"/>
              <a:t>	</a:t>
            </a:r>
            <a:r>
              <a:rPr lang="en-US" b="1" dirty="0" smtClean="0"/>
              <a:t>Change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SERS </a:t>
            </a:r>
            <a:r>
              <a:rPr lang="en-US" dirty="0"/>
              <a:t>(AA) </a:t>
            </a:r>
            <a:r>
              <a:rPr lang="en-US" dirty="0" smtClean="0"/>
              <a:t>	34.63% 	36.04%	   4.07%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PSERS 	16.71% 	17.15% 	   2.60</a:t>
            </a:r>
            <a:r>
              <a:rPr lang="en-US" dirty="0"/>
              <a:t>% 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	ARP 	  9.29</a:t>
            </a:r>
            <a:r>
              <a:rPr lang="en-US" dirty="0"/>
              <a:t>% </a:t>
            </a:r>
            <a:r>
              <a:rPr lang="en-US" dirty="0" smtClean="0"/>
              <a:t>	  9.29%	   0.00%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Utilities   </a:t>
            </a:r>
            <a:r>
              <a:rPr lang="en-US" dirty="0" smtClean="0"/>
              <a:t>         Actual 2019 = Sewer Reassessment $563K ESU, $241K E&amp;G 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46DCADF-E559-418E-B46E-7AAA442B66A4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697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EAB009-A902-4D12-B917-F843E738A3B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608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95ED8B-DFEA-4E11-AC67-AC1FEB80A616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921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5643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50888" y="121920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b="1" dirty="0" smtClean="0"/>
              <a:t>2019-2020 Proposed Budget</a:t>
            </a:r>
          </a:p>
          <a:p>
            <a:pPr>
              <a:spcBef>
                <a:spcPct val="0"/>
              </a:spcBef>
            </a:pPr>
            <a:r>
              <a:rPr lang="en-US" altLang="en-US" sz="1100" b="1" dirty="0" smtClean="0"/>
              <a:t>	Tuition &amp; Fees	0% increase tuition &amp; ISF + Warrior Promise FRESH &amp; SOPH</a:t>
            </a:r>
          </a:p>
          <a:p>
            <a:pPr>
              <a:spcBef>
                <a:spcPct val="0"/>
              </a:spcBef>
            </a:pPr>
            <a:r>
              <a:rPr lang="en-US" altLang="en-US" sz="1100" b="1" dirty="0" smtClean="0"/>
              <a:t>	Appropriation	2.2% increase </a:t>
            </a:r>
          </a:p>
          <a:p>
            <a:pPr>
              <a:spcBef>
                <a:spcPct val="0"/>
              </a:spcBef>
            </a:pPr>
            <a:r>
              <a:rPr lang="en-US" altLang="en-US" sz="1100" b="1" dirty="0"/>
              <a:t>Provide a breakdown of Other income:</a:t>
            </a:r>
            <a:endParaRPr lang="en-US" altLang="en-US" sz="1100" b="1" dirty="0" smtClean="0"/>
          </a:p>
          <a:p>
            <a:pPr>
              <a:spcBef>
                <a:spcPct val="0"/>
              </a:spcBef>
            </a:pPr>
            <a:r>
              <a:rPr lang="en-US" altLang="en-US" sz="1100" b="1" dirty="0" smtClean="0"/>
              <a:t>Camps, Conference and Programs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Camps &amp; Conferences	1,115,194 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Sales &amp; Services		1,752,410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			2,867,604</a:t>
            </a:r>
          </a:p>
          <a:p>
            <a:pPr>
              <a:spcBef>
                <a:spcPct val="0"/>
              </a:spcBef>
            </a:pPr>
            <a:endParaRPr lang="en-US" altLang="en-US" sz="1100" dirty="0" smtClean="0"/>
          </a:p>
          <a:p>
            <a:pPr>
              <a:spcBef>
                <a:spcPct val="0"/>
              </a:spcBef>
            </a:pPr>
            <a:r>
              <a:rPr lang="en-US" altLang="en-US" sz="1100" b="1" dirty="0" smtClean="0"/>
              <a:t>Other Income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Grants		   242,561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Corporate Partnerships	   137,576	   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Privatized Housing	     87,563			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Parking &amp; Library Fines	   161,517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Gifts		   321,604	   950,821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Investment Income		1,680,000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Salary </a:t>
            </a:r>
            <a:r>
              <a:rPr lang="en-US" altLang="en-US" sz="1100" dirty="0" err="1" smtClean="0"/>
              <a:t>reimb</a:t>
            </a:r>
            <a:r>
              <a:rPr lang="en-US" altLang="en-US" sz="1100" dirty="0" smtClean="0"/>
              <a:t>		   202,147</a:t>
            </a:r>
          </a:p>
          <a:p>
            <a:pPr>
              <a:spcBef>
                <a:spcPct val="0"/>
              </a:spcBef>
            </a:pPr>
            <a:r>
              <a:rPr lang="en-US" altLang="en-US" sz="1100" dirty="0" err="1" smtClean="0"/>
              <a:t>Misc</a:t>
            </a:r>
            <a:r>
              <a:rPr lang="en-US" altLang="en-US" sz="1100" dirty="0" smtClean="0"/>
              <a:t> Revenue		   100,000	</a:t>
            </a:r>
            <a:r>
              <a:rPr lang="en-US" altLang="en-US" sz="1100" u="sng" dirty="0" smtClean="0"/>
              <a:t>   302,147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		</a:t>
            </a:r>
            <a:r>
              <a:rPr lang="en-US" altLang="en-US" sz="1100" dirty="0"/>
              <a:t> </a:t>
            </a:r>
            <a:r>
              <a:rPr lang="en-US" altLang="en-US" sz="1100" dirty="0" smtClean="0"/>
              <a:t>               Total $5,800,572</a:t>
            </a:r>
          </a:p>
          <a:p>
            <a:pPr>
              <a:spcBef>
                <a:spcPct val="0"/>
              </a:spcBef>
            </a:pPr>
            <a:r>
              <a:rPr lang="en-US" altLang="en-US" sz="1100" b="1" dirty="0" smtClean="0"/>
              <a:t>Other Income 2019   $255K Highmark, $361K </a:t>
            </a:r>
            <a:r>
              <a:rPr lang="en-US" altLang="en-US" sz="1100" b="1" dirty="0" err="1" smtClean="0"/>
              <a:t>Fdn</a:t>
            </a:r>
            <a:r>
              <a:rPr lang="en-US" altLang="en-US" sz="1100" b="1" dirty="0" smtClean="0"/>
              <a:t> Grant(Tick),  </a:t>
            </a:r>
            <a:r>
              <a:rPr lang="en-US" altLang="en-US" sz="1100" b="1" dirty="0" err="1" smtClean="0"/>
              <a:t>Priv</a:t>
            </a:r>
            <a:r>
              <a:rPr lang="en-US" altLang="en-US" sz="1100" b="1" dirty="0" smtClean="0"/>
              <a:t> Housing % Profit $236K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   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6166E7-F16C-461B-A6C0-DE21F569B79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08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95611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100" dirty="0" smtClean="0"/>
              <a:t>2019 Actual</a:t>
            </a:r>
          </a:p>
          <a:p>
            <a:pPr>
              <a:spcBef>
                <a:spcPct val="0"/>
              </a:spcBef>
            </a:pPr>
            <a:r>
              <a:rPr lang="en-US" altLang="en-US" sz="1100" dirty="0"/>
              <a:t> </a:t>
            </a:r>
            <a:r>
              <a:rPr lang="en-US" altLang="en-US" sz="1100" dirty="0" smtClean="0"/>
              <a:t>    Tuition &amp; Fees	  66.88%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     Appropriation	  26.71%</a:t>
            </a:r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     Other Income	</a:t>
            </a:r>
            <a:r>
              <a:rPr lang="en-US" altLang="en-US" sz="1100" u="sng" dirty="0" smtClean="0"/>
              <a:t>    6.41%</a:t>
            </a:r>
          </a:p>
          <a:p>
            <a:pPr>
              <a:spcBef>
                <a:spcPct val="0"/>
              </a:spcBef>
            </a:pPr>
            <a:r>
              <a:rPr lang="en-US" altLang="en-US" sz="1100" dirty="0"/>
              <a:t>	</a:t>
            </a:r>
            <a:r>
              <a:rPr lang="en-US" altLang="en-US" sz="1100" dirty="0" smtClean="0"/>
              <a:t>Total	100     %</a:t>
            </a:r>
            <a:endParaRPr lang="en-US" altLang="en-US" sz="1100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31DB98-9E15-4624-920D-BC910C4BD90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758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ADE0F4-5DC8-40A1-80AE-A46ED9CB2CC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8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1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6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6" indent="0" algn="r">
              <a:buNone/>
              <a:defRPr>
                <a:solidFill>
                  <a:schemeClr val="tx2"/>
                </a:solidFill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April 25, 2019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C00000">
                    <a:tint val="20000"/>
                  </a:srgbClr>
                </a:solidFill>
              </a:rPr>
              <a:t>Council of Trustees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F3C34A-72CE-4F98-8085-1140E7B60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52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3"/>
            <a:ext cx="109728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98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5"/>
            <a:ext cx="236996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81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3" y="6488116"/>
            <a:ext cx="3674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D3FFA1F2-48B7-4561-AEA6-3666DF681165}" type="slidenum">
              <a:rPr lang="en-US" sz="1200">
                <a:solidFill>
                  <a:prstClr val="black"/>
                </a:solidFill>
              </a:rPr>
              <a:pPr/>
              <a:t>‹#›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7314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April 25, 2019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C00000">
                    <a:tint val="20000"/>
                  </a:srgbClr>
                </a:solidFill>
              </a:rPr>
              <a:t>Council of Trustees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F3C34A-72CE-4F98-8085-1140E7B60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6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31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AC0000"/>
              </a:gs>
              <a:gs pos="72000">
                <a:srgbClr val="DC4444"/>
              </a:gs>
              <a:gs pos="100000">
                <a:srgbClr val="DF7979"/>
              </a:gs>
            </a:gsLst>
            <a:lin ang="16200000"/>
          </a:gradFill>
          <a:ln w="3175" cap="rnd">
            <a:solidFill>
              <a:srgbClr val="8C0000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AC0000"/>
              </a:gs>
              <a:gs pos="72000">
                <a:srgbClr val="DC4444"/>
              </a:gs>
              <a:gs pos="100000">
                <a:srgbClr val="DF7979"/>
              </a:gs>
            </a:gsLst>
            <a:lin ang="16200000"/>
          </a:gradFill>
          <a:ln w="3175" cap="rnd">
            <a:solidFill>
              <a:srgbClr val="8C0000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698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374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58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32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55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070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02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AC0000"/>
              </a:gs>
              <a:gs pos="72000">
                <a:srgbClr val="DC4444"/>
              </a:gs>
              <a:gs pos="100000">
                <a:srgbClr val="DF7979"/>
              </a:gs>
            </a:gsLst>
            <a:lin ang="16200000"/>
          </a:gradFill>
          <a:ln w="3175" cap="rnd">
            <a:solidFill>
              <a:srgbClr val="8C0000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AC0000"/>
              </a:gs>
              <a:gs pos="72000">
                <a:srgbClr val="DC4444"/>
              </a:gs>
              <a:gs pos="100000">
                <a:srgbClr val="DF7979"/>
              </a:gs>
            </a:gsLst>
            <a:lin ang="16200000"/>
          </a:gradFill>
          <a:ln w="3175" cap="rnd">
            <a:solidFill>
              <a:srgbClr val="8C0000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67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112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1265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1" y="6488113"/>
            <a:ext cx="3674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D3FFA1F2-48B7-4561-AEA6-3666DF681165}" type="slidenum">
              <a:rPr lang="en-US" sz="1200">
                <a:solidFill>
                  <a:prstClr val="black"/>
                </a:solidFill>
              </a:rPr>
              <a:pPr/>
              <a:t>‹#›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490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AC0000"/>
              </a:gs>
              <a:gs pos="72000">
                <a:srgbClr val="DC4444"/>
              </a:gs>
              <a:gs pos="100000">
                <a:srgbClr val="DF7979"/>
              </a:gs>
            </a:gsLst>
            <a:lin ang="16200000"/>
          </a:gradFill>
          <a:ln w="3175" cap="rnd">
            <a:solidFill>
              <a:srgbClr val="8C0000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4599520" y="3005138"/>
            <a:ext cx="24553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AC0000"/>
              </a:gs>
              <a:gs pos="72000">
                <a:srgbClr val="DC4444"/>
              </a:gs>
              <a:gs pos="100000">
                <a:srgbClr val="DF7979"/>
              </a:gs>
            </a:gsLst>
            <a:lin ang="16200000"/>
          </a:gradFill>
          <a:ln w="3175" cap="rnd">
            <a:solidFill>
              <a:srgbClr val="8C0000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02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68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2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9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1444299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747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28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33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0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666753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647701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12316" y="5787743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11552770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AC0000"/>
              </a:gs>
              <a:gs pos="72000">
                <a:srgbClr val="DC4444"/>
              </a:gs>
              <a:gs pos="100000">
                <a:srgbClr val="DF7979"/>
              </a:gs>
            </a:gsLst>
            <a:lin ang="16200000"/>
          </a:gradFill>
          <a:ln w="3175" cap="rnd">
            <a:solidFill>
              <a:srgbClr val="8C0000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11303004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AC0000"/>
              </a:gs>
              <a:gs pos="72000">
                <a:srgbClr val="DC4444"/>
              </a:gs>
              <a:gs pos="100000">
                <a:srgbClr val="DF7979"/>
              </a:gs>
            </a:gsLst>
            <a:lin ang="16200000"/>
          </a:gradFill>
          <a:ln w="3175" cap="rnd">
            <a:solidFill>
              <a:srgbClr val="8C0000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3C34A-72CE-4F98-8085-1140E7B60D0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6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6753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647701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3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70433" y="6408743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39884" y="6408743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484" y="6408743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F3F0A0-B39E-4438-ACF1-E87CDB11CDE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59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pitchFamily="-107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  <a:ea typeface="ＭＳ Ｐゴシック" pitchFamily="-107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  <a:ea typeface="ＭＳ Ｐゴシック" pitchFamily="-107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  <a:ea typeface="ＭＳ Ｐゴシック" pitchFamily="-107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  <a:ea typeface="ＭＳ Ｐゴシック" pitchFamily="-107" charset="-128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</p:titleStyle>
    <p:bodyStyle>
      <a:lvl1pPr marL="365116" indent="-255582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1pPr>
      <a:lvl2pPr marL="620698" indent="-228594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858817" indent="-228594" algn="l" rtl="0" eaLnBrk="1" fontAlgn="base" hangingPunct="1">
        <a:spcBef>
          <a:spcPts val="351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142971" indent="-228594" algn="l" rtl="0" eaLnBrk="1" fontAlgn="base" hangingPunct="1">
        <a:spcBef>
          <a:spcPts val="351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1371566" indent="-228594" algn="l" rtl="0" eaLnBrk="1" fontAlgn="base" hangingPunct="1">
        <a:spcBef>
          <a:spcPts val="351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1600160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754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349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43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April 25, 2019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Council of Trustees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F3F0A0-B39E-4438-ACF1-E87CDB11CDE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2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pitchFamily="-107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  <a:ea typeface="ＭＳ Ｐゴシック" pitchFamily="-107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  <a:ea typeface="ＭＳ Ｐゴシック" pitchFamily="-107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  <a:ea typeface="ＭＳ Ｐゴシック" pitchFamily="-107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  <a:ea typeface="ＭＳ Ｐゴシック" pitchFamily="-107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95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2" y="143255"/>
            <a:ext cx="9557719" cy="100889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009193" y="1318541"/>
            <a:ext cx="8518525" cy="2293019"/>
          </a:xfrm>
          <a:prstGeom prst="rect">
            <a:avLst/>
          </a:prstGeom>
        </p:spPr>
        <p:txBody>
          <a:bodyPr rtlCol="0">
            <a:normAutofit fontScale="40000" lnSpcReduction="200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ＭＳ Ｐゴシック" pitchFamily="-107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Calibri" pitchFamily="34" charset="0"/>
                <a:ea typeface="ＭＳ Ｐゴシック" pitchFamily="-107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Calibri" pitchFamily="34" charset="0"/>
                <a:ea typeface="ＭＳ Ｐゴシック" pitchFamily="-107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Calibri" pitchFamily="34" charset="0"/>
                <a:ea typeface="ＭＳ Ｐゴシック" pitchFamily="-107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Calibri" pitchFamily="34" charset="0"/>
                <a:ea typeface="ＭＳ Ｐゴシック" pitchFamily="-107" charset="-128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Calibri" pitchFamily="34" charset="0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Calibri" pitchFamily="34" charset="0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Calibri" pitchFamily="34" charset="0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1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PROPOSAL</a:t>
            </a:r>
            <a:br>
              <a:rPr lang="en-US" sz="1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&amp; General Fund</a:t>
            </a:r>
            <a:br>
              <a:rPr lang="en-US" sz="1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Year 2019-20</a:t>
            </a:r>
            <a:endParaRPr lang="en-US" sz="12800" dirty="0">
              <a:solidFill>
                <a:schemeClr val="tx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495401" y="4295620"/>
            <a:ext cx="7546108" cy="1066800"/>
          </a:xfrm>
          <a:prstGeom prst="rect">
            <a:avLst/>
          </a:prstGeom>
        </p:spPr>
        <p:txBody>
          <a:bodyPr/>
          <a:lstStyle>
            <a:lvl1pPr marL="365116" indent="-255582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ＭＳ Ｐゴシック" pitchFamily="-107" charset="-128"/>
                <a:cs typeface="+mn-cs"/>
              </a:defRPr>
            </a:lvl1pPr>
            <a:lvl2pPr marL="620698" indent="-228594" algn="l" rtl="0" eaLnBrk="1" fontAlgn="base" hangingPunct="1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ＭＳ Ｐゴシック" pitchFamily="-107" charset="-128"/>
                <a:cs typeface="+mn-cs"/>
              </a:defRPr>
            </a:lvl2pPr>
            <a:lvl3pPr marL="858817" indent="-228594" algn="l" rtl="0" eaLnBrk="1" fontAlgn="base" hangingPunct="1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ＭＳ Ｐゴシック" pitchFamily="-107" charset="-128"/>
                <a:cs typeface="+mn-cs"/>
              </a:defRPr>
            </a:lvl3pPr>
            <a:lvl4pPr marL="1142971" indent="-228594" algn="l" rtl="0" eaLnBrk="1" fontAlgn="base" hangingPunct="1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ＭＳ Ｐゴシック" pitchFamily="-107" charset="-128"/>
                <a:cs typeface="+mn-cs"/>
              </a:defRPr>
            </a:lvl4pPr>
            <a:lvl5pPr marL="1371566" indent="-228594" algn="l" rtl="0" eaLnBrk="1" fontAlgn="base" hangingPunct="1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ＭＳ Ｐゴシック" pitchFamily="-107" charset="-128"/>
                <a:cs typeface="+mn-cs"/>
              </a:defRPr>
            </a:lvl5pPr>
            <a:lvl6pPr marL="1600160" indent="-228594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754" indent="-228594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349" indent="-228594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5943" indent="-228594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4" indent="0" algn="ctr">
              <a:buNone/>
            </a:pPr>
            <a:r>
              <a:rPr lang="en-US" altLang="en-US" sz="2800" b="1" dirty="0" smtClean="0">
                <a:latin typeface="Calibri" panose="020F0502020204030204" pitchFamily="34" charset="0"/>
              </a:rPr>
              <a:t>COUNCIL OF TRUSTEES MEETING</a:t>
            </a:r>
            <a:br>
              <a:rPr lang="en-US" altLang="en-US" sz="2800" b="1" dirty="0" smtClean="0">
                <a:latin typeface="Calibri" panose="020F0502020204030204" pitchFamily="34" charset="0"/>
              </a:rPr>
            </a:br>
            <a:r>
              <a:rPr lang="en-US" altLang="en-US" sz="2400" b="1" dirty="0" smtClean="0">
                <a:latin typeface="Calibri" panose="020F0502020204030204" pitchFamily="34" charset="0"/>
              </a:rPr>
              <a:t>September 19, 2019</a:t>
            </a:r>
          </a:p>
          <a:p>
            <a:pPr algn="ctr"/>
            <a:endParaRPr lang="en-US" alt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07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4845" y="68893"/>
            <a:ext cx="9144000" cy="829488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Expenditures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 millions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169180"/>
              </p:ext>
            </p:extLst>
          </p:nvPr>
        </p:nvGraphicFramePr>
        <p:xfrm>
          <a:off x="2881314" y="1004597"/>
          <a:ext cx="7231062" cy="4509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1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85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85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39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Actual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4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Benefits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$70.75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$73.58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$2.83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1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Non-Personnel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23.05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5777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Capital, Transfers 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       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(3.05)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742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Expenditures</a:t>
                      </a: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$106.00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$107.02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$1.02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05839" y="5726299"/>
            <a:ext cx="350653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i="1" dirty="0">
                <a:solidFill>
                  <a:schemeClr val="accent1"/>
                </a:solidFill>
              </a:rPr>
              <a:t>Note: Totals may vary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84419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76600" y="381000"/>
            <a:ext cx="6324600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4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Salaries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881442"/>
              </p:ext>
            </p:extLst>
          </p:nvPr>
        </p:nvGraphicFramePr>
        <p:xfrm>
          <a:off x="3276600" y="1150938"/>
          <a:ext cx="7086600" cy="517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78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2895600" y="623888"/>
            <a:ext cx="7696200" cy="51911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 smtClean="0"/>
              <a:t>2019-20 E&amp;G Salaries &amp; Benefits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208520" y="5882641"/>
            <a:ext cx="4038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accent1"/>
                </a:solidFill>
              </a:rPr>
              <a:t>Note: Totals may vary due to rounding</a:t>
            </a:r>
            <a:r>
              <a:rPr lang="en-US" sz="1600" b="1" i="1" dirty="0" smtClean="0">
                <a:solidFill>
                  <a:schemeClr val="accent1"/>
                </a:solidFill>
              </a:rPr>
              <a:t>.</a:t>
            </a:r>
            <a:endParaRPr lang="en-US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949361"/>
              </p:ext>
            </p:extLst>
          </p:nvPr>
        </p:nvGraphicFramePr>
        <p:xfrm>
          <a:off x="2308860" y="-259080"/>
          <a:ext cx="8869680" cy="8275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90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152400"/>
            <a:ext cx="6553200" cy="9144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Employee </a:t>
            </a:r>
            <a:r>
              <a:rPr lang="en-US" sz="4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779835"/>
              </p:ext>
            </p:extLst>
          </p:nvPr>
        </p:nvGraphicFramePr>
        <p:xfrm>
          <a:off x="3276600" y="1066801"/>
          <a:ext cx="69342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359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1" y="228601"/>
            <a:ext cx="7123113" cy="67151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Compensation Analysis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2971801" y="990600"/>
          <a:ext cx="7543799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458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1419"/>
            <a:ext cx="8305800" cy="8255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Non-Personnel Expenditures</a:t>
            </a:r>
            <a:b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 millions)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512102"/>
              </p:ext>
            </p:extLst>
          </p:nvPr>
        </p:nvGraphicFramePr>
        <p:xfrm>
          <a:off x="2514601" y="1143000"/>
          <a:ext cx="7696199" cy="456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68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455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661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627" marR="866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2018-19 Actual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2019-20 Proposed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Change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043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Operating Expenses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$15.90</a:t>
                      </a: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$16.89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$0.99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4106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Student Aid</a:t>
                      </a: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3.91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4.24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0.33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11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Foundation Support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1.13</a:t>
                      </a: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1.13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0.00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7752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Camps &amp; Conferences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2.11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2.03</a:t>
                      </a: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(0.08)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1823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alibri" pitchFamily="34" charset="0"/>
                        </a:rPr>
                        <a:t>Total</a:t>
                      </a:r>
                      <a:r>
                        <a:rPr lang="en-US" sz="2200" b="1" baseline="0" dirty="0" smtClean="0">
                          <a:latin typeface="Calibri" pitchFamily="34" charset="0"/>
                        </a:rPr>
                        <a:t> Expenditures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$23.05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$24.29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$1.24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4263" y="5849242"/>
            <a:ext cx="350653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i="1" dirty="0">
                <a:solidFill>
                  <a:schemeClr val="accent1"/>
                </a:solidFill>
              </a:rPr>
              <a:t>Note: Totals may vary due to rounding</a:t>
            </a: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40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1" y="623888"/>
            <a:ext cx="7631113" cy="6715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Non-Personnel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 Expenses 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3429001" y="1295400"/>
          <a:ext cx="6934199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658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423" y="338555"/>
            <a:ext cx="8229600" cy="90011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Capital, Transfers &amp; Debt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Srvc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 millions)</a:t>
            </a:r>
            <a:br>
              <a:rPr lang="en-US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727825"/>
              </p:ext>
            </p:extLst>
          </p:nvPr>
        </p:nvGraphicFramePr>
        <p:xfrm>
          <a:off x="2819401" y="1371600"/>
          <a:ext cx="7200901" cy="421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4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46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071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397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23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&amp; Debt Svc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$ 3.39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$ 3.27</a:t>
                      </a:r>
                    </a:p>
                  </a:txBody>
                  <a:tcPr marL="9525" marR="857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$(0.12)</a:t>
                      </a:r>
                    </a:p>
                  </a:txBody>
                  <a:tcPr marL="9525" marR="857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68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Transfers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(2.93)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42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$12.20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$ 9.15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$(3.05)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13765" y="5715732"/>
            <a:ext cx="350653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i="1" dirty="0">
                <a:solidFill>
                  <a:schemeClr val="accent1"/>
                </a:solidFill>
              </a:rPr>
              <a:t>Note: Totals may vary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37474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8468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2019-20 E&amp;G Expenditures &amp; Transfers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035141" y="6199942"/>
            <a:ext cx="35065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i="1" dirty="0">
                <a:solidFill>
                  <a:schemeClr val="accent1"/>
                </a:solidFill>
              </a:rPr>
              <a:t>Note: Totals may vary due to rounding</a:t>
            </a:r>
            <a:r>
              <a:rPr lang="en-US" sz="1600" b="1" i="1" dirty="0" smtClean="0">
                <a:solidFill>
                  <a:schemeClr val="accent1"/>
                </a:solidFill>
              </a:rPr>
              <a:t>.</a:t>
            </a:r>
            <a:endParaRPr lang="en-US" sz="1600" b="1" i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411013"/>
              </p:ext>
            </p:extLst>
          </p:nvPr>
        </p:nvGraphicFramePr>
        <p:xfrm>
          <a:off x="3124200" y="762000"/>
          <a:ext cx="7162800" cy="5607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20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42597"/>
            <a:ext cx="10972800" cy="320973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2019-2020</a:t>
            </a:r>
            <a:r>
              <a:rPr lang="en-US" sz="5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Operating Budget</a:t>
            </a:r>
            <a:br>
              <a:rPr lang="en-US" sz="5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(All Funds)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38600"/>
            <a:ext cx="3584458" cy="128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1" y="255588"/>
            <a:ext cx="3694113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743200" y="1447800"/>
            <a:ext cx="7467600" cy="3352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>
                <a:latin typeface="Calibri" panose="020F0502020204030204" pitchFamily="34" charset="0"/>
              </a:rPr>
              <a:t>Major Budget Assumptions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>
                <a:latin typeface="Calibri" panose="020F0502020204030204" pitchFamily="34" charset="0"/>
              </a:rPr>
              <a:t>Enrollment &amp; Revenue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>
                <a:latin typeface="Calibri" panose="020F0502020204030204" pitchFamily="34" charset="0"/>
              </a:rPr>
              <a:t>Expenditure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>
                <a:latin typeface="Calibri" panose="020F0502020204030204" pitchFamily="34" charset="0"/>
              </a:rPr>
              <a:t>Educational &amp; General Budget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>
                <a:latin typeface="Calibri" panose="020F0502020204030204" pitchFamily="34" charset="0"/>
              </a:rPr>
              <a:t>Total University Budget</a:t>
            </a:r>
          </a:p>
        </p:txBody>
      </p:sp>
    </p:spTree>
    <p:extLst>
      <p:ext uri="{BB962C8B-B14F-4D97-AF65-F5344CB8AC3E}">
        <p14:creationId xmlns:p14="http://schemas.microsoft.com/office/powerpoint/2010/main" val="385468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789975"/>
              </p:ext>
            </p:extLst>
          </p:nvPr>
        </p:nvGraphicFramePr>
        <p:xfrm>
          <a:off x="2891641" y="1071597"/>
          <a:ext cx="6931653" cy="565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768" y="378313"/>
            <a:ext cx="8915400" cy="8239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2019-20 University Budget </a:t>
            </a:r>
            <a:b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Funds</a:t>
            </a:r>
          </a:p>
        </p:txBody>
      </p:sp>
    </p:spTree>
    <p:extLst>
      <p:ext uri="{BB962C8B-B14F-4D97-AF65-F5344CB8AC3E}">
        <p14:creationId xmlns:p14="http://schemas.microsoft.com/office/powerpoint/2010/main" val="29947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28600"/>
            <a:ext cx="7086600" cy="12192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2019-20 Total Revenue</a:t>
            </a:r>
            <a:b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Funds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263976"/>
              </p:ext>
            </p:extLst>
          </p:nvPr>
        </p:nvGraphicFramePr>
        <p:xfrm>
          <a:off x="2682215" y="1033154"/>
          <a:ext cx="7665770" cy="5991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78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0"/>
            <a:ext cx="7772400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Undergraduate Full-time,</a:t>
            </a:r>
            <a:br>
              <a:rPr lang="en-US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In-State, Residential Student</a:t>
            </a:r>
            <a:br>
              <a:rPr lang="en-US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(Typical First-Year Student)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117205"/>
              </p:ext>
            </p:extLst>
          </p:nvPr>
        </p:nvGraphicFramePr>
        <p:xfrm>
          <a:off x="2514601" y="1458687"/>
          <a:ext cx="7924799" cy="465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49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666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Fees-Academic Year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2018-19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2019-20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Instructional (‘20 Warrior Promise)</a:t>
                      </a:r>
                      <a:endParaRPr lang="en-US" sz="2000" baseline="30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   9,594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$9,832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General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Fees</a:t>
                      </a:r>
                      <a:endParaRPr lang="en-US" sz="2000" baseline="30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1,244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1,280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Student Activity Fee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364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364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Room (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Suite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Dbl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endParaRPr lang="en-US" sz="2000" baseline="30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7,700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8,000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Board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2,900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3,050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Total</a:t>
                      </a:r>
                      <a:endParaRPr lang="en-US" sz="20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$21,802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$22,526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6106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Annual dollar increase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$724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Overall percent increase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3.3%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64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5600" y="205947"/>
            <a:ext cx="75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2019-20 Undergraduate Full-time,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In-State, Residential Student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(Typical First-Year Student)</a:t>
            </a:r>
            <a:endParaRPr lang="en-US" sz="20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694708"/>
              </p:ext>
            </p:extLst>
          </p:nvPr>
        </p:nvGraphicFramePr>
        <p:xfrm>
          <a:off x="2687217" y="1771649"/>
          <a:ext cx="8052318" cy="4181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848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55588"/>
            <a:ext cx="6019800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Ahead……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2667000" y="1676400"/>
            <a:ext cx="7467600" cy="3733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latin typeface="Calibri" panose="020F0502020204030204" pitchFamily="34" charset="0"/>
              </a:rPr>
              <a:t>Collective Bargaining Agreements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latin typeface="Calibri" panose="020F0502020204030204" pitchFamily="34" charset="0"/>
              </a:rPr>
              <a:t>Enrollment 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latin typeface="Calibri" panose="020F0502020204030204" pitchFamily="34" charset="0"/>
              </a:rPr>
              <a:t>Employee Benefit Cost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latin typeface="Calibri" panose="020F0502020204030204" pitchFamily="34" charset="0"/>
              </a:rPr>
              <a:t>Facility Infrastructure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latin typeface="Calibri" panose="020F0502020204030204" pitchFamily="34" charset="0"/>
              </a:rPr>
              <a:t>State Support</a:t>
            </a:r>
          </a:p>
          <a:p>
            <a:pPr marL="400050" lvl="1" indent="0">
              <a:buClrTx/>
              <a:buNone/>
            </a:pPr>
            <a:endParaRPr lang="en-US" altLang="en-US" sz="3600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916" y="5638800"/>
            <a:ext cx="3327262" cy="1188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0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9139" y="609600"/>
            <a:ext cx="6588125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8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411" y="2895600"/>
            <a:ext cx="4163578" cy="148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21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8229600" cy="1143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27000"/>
                    </a:prstClr>
                  </a:outerShdw>
                </a:effectLst>
              </a:rPr>
              <a:t>Assumptions</a:t>
            </a:r>
            <a:endParaRPr lang="en-US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27000"/>
                  </a:prst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630775"/>
              </p:ext>
            </p:extLst>
          </p:nvPr>
        </p:nvGraphicFramePr>
        <p:xfrm>
          <a:off x="2743201" y="1098551"/>
          <a:ext cx="7086599" cy="492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6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7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7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859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371670">
                <a:tc>
                  <a:txBody>
                    <a:bodyPr/>
                    <a:lstStyle/>
                    <a:p>
                      <a:endParaRPr lang="en-US" sz="20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2018-19 Budget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2018-19 Actual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2019-20 Proposed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 marT="45722" marB="45722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571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Tuition</a:t>
                      </a:r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Rate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2.99%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2.99%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.00%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Enrollment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(4.70)%</a:t>
                      </a: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(4.70)%</a:t>
                      </a: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(3.30)%</a:t>
                      </a:r>
                      <a:endParaRPr lang="en-US" sz="2800" dirty="0" smtClean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State Appropriation</a:t>
                      </a:r>
                      <a:endParaRPr lang="en-US" sz="1800" dirty="0" smtClean="0">
                        <a:latin typeface="Calibri" panose="020F0502020204030204" pitchFamily="34" charset="0"/>
                      </a:endParaRPr>
                    </a:p>
                  </a:txBody>
                  <a:tcPr marT="45722" marB="45722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 6.00%</a:t>
                      </a:r>
                    </a:p>
                  </a:txBody>
                  <a:tcPr marT="45722" marB="45722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6.00%   </a:t>
                      </a:r>
                    </a:p>
                  </a:txBody>
                  <a:tcPr marT="45722" marB="45722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2.19%   </a:t>
                      </a:r>
                    </a:p>
                  </a:txBody>
                  <a:tcPr marT="45722" marB="45722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Salaries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3.58%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3.58%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1.50%  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Benefits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 .35%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.35%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1.06%    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Utilities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(2.2)%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21.75%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(9.2)%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5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42368" y="1340527"/>
            <a:ext cx="8546237" cy="2707689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Enrollment </a:t>
            </a:r>
            <a:r>
              <a:rPr lang="en-US" sz="5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Revenue Projections</a:t>
            </a:r>
          </a:p>
        </p:txBody>
      </p:sp>
    </p:spTree>
    <p:extLst>
      <p:ext uri="{BB962C8B-B14F-4D97-AF65-F5344CB8AC3E}">
        <p14:creationId xmlns:p14="http://schemas.microsoft.com/office/powerpoint/2010/main" val="324223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0487" y="181901"/>
            <a:ext cx="7696200" cy="800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</a:t>
            </a:r>
            <a:r>
              <a:rPr lang="en-US" sz="4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Headcount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635889"/>
              </p:ext>
            </p:extLst>
          </p:nvPr>
        </p:nvGraphicFramePr>
        <p:xfrm>
          <a:off x="3087584" y="982002"/>
          <a:ext cx="7113320" cy="5223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0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30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46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75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518275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Budget</a:t>
                      </a:r>
                    </a:p>
                  </a:txBody>
                  <a:tcPr marL="9525" marR="9525" marT="952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972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4,287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(219)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972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1,207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(77)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972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Graduate</a:t>
                      </a: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972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Graduate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972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Headcount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6,425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(211)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7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1" y="0"/>
            <a:ext cx="7696200" cy="800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Annualized FTE </a:t>
            </a:r>
            <a:r>
              <a:rPr lang="en-US" sz="4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Enrollment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095090"/>
              </p:ext>
            </p:extLst>
          </p:nvPr>
        </p:nvGraphicFramePr>
        <p:xfrm>
          <a:off x="2612571" y="800100"/>
          <a:ext cx="7564582" cy="5291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8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09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09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349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21052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Budget</a:t>
                      </a:r>
                    </a:p>
                  </a:txBody>
                  <a:tcPr marL="9525" marR="9525" marT="952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417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4,317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4,136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181)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417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1,074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(73)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417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Graduate</a:t>
                      </a: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417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Graduate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7417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FTE Enrollment</a:t>
                      </a: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6,032 </a:t>
                      </a:r>
                      <a:endParaRPr lang="en-US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40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5,839</a:t>
                      </a:r>
                      <a:endParaRPr lang="en-US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193)                   </a:t>
                      </a:r>
                      <a:endParaRPr lang="en-US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12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733454"/>
              </p:ext>
            </p:extLst>
          </p:nvPr>
        </p:nvGraphicFramePr>
        <p:xfrm>
          <a:off x="3107093" y="1143002"/>
          <a:ext cx="7394219" cy="502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3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006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24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67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0825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05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 &amp; Fees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$71.30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$70.37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$(.93)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049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Appropriation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(1.04)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91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Planned Use of Carryforward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6564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$106.62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$107.02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94776" y="6302629"/>
            <a:ext cx="350653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i="1" dirty="0">
                <a:solidFill>
                  <a:schemeClr val="accent1"/>
                </a:solidFill>
              </a:rPr>
              <a:t>Note: Totals may vary due to rounding.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67496" y="779704"/>
            <a:ext cx="6418262" cy="603681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E&amp;G Revenue</a:t>
            </a:r>
            <a:br>
              <a:rPr lang="en-US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 millions)</a:t>
            </a:r>
            <a:br>
              <a:rPr lang="en-US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59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 noGrp="1"/>
          </p:cNvGraphicFramePr>
          <p:nvPr>
            <p:extLst/>
          </p:nvPr>
        </p:nvGraphicFramePr>
        <p:xfrm>
          <a:off x="16154401" y="2438400"/>
          <a:ext cx="399613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526" y="254001"/>
            <a:ext cx="6589713" cy="78422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2019-20 E&amp;G 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3421064" y="2133600"/>
            <a:ext cx="46037" cy="460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995464"/>
              </p:ext>
            </p:extLst>
          </p:nvPr>
        </p:nvGraphicFramePr>
        <p:xfrm>
          <a:off x="3048000" y="1038226"/>
          <a:ext cx="7239000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901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09731" y="1189038"/>
            <a:ext cx="6634066" cy="218864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 </a:t>
            </a:r>
            <a:br>
              <a:rPr lang="en-US" sz="6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Projections</a:t>
            </a:r>
            <a:endParaRPr lang="en-US" sz="6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853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SU_1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C0000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ampa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SU_1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C0000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ampa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1CACE3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  <a:fontScheme name="Wisp">
    <a:maj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Wisp">
    <a:fillStyleLst>
      <a:solidFill>
        <a:schemeClr val="phClr"/>
      </a:solidFill>
      <a:solidFill>
        <a:schemeClr val="phClr">
          <a:tint val="70000"/>
          <a:lumMod val="104000"/>
        </a:schemeClr>
      </a:solidFill>
      <a:gradFill rotWithShape="1">
        <a:gsLst>
          <a:gs pos="0">
            <a:schemeClr val="phClr">
              <a:tint val="96000"/>
              <a:lumMod val="104000"/>
            </a:schemeClr>
          </a:gs>
          <a:gs pos="100000">
            <a:schemeClr val="phClr">
              <a:shade val="98000"/>
              <a:lumMod val="9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>
            <a:shade val="9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2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6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satMod val="92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6360</TotalTime>
  <Words>716</Words>
  <Application>Microsoft Office PowerPoint</Application>
  <PresentationFormat>Widescreen</PresentationFormat>
  <Paragraphs>584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ＭＳ Ｐゴシック</vt:lpstr>
      <vt:lpstr>Arial</vt:lpstr>
      <vt:lpstr>Calibri</vt:lpstr>
      <vt:lpstr>Century Gothic</vt:lpstr>
      <vt:lpstr>Verdana</vt:lpstr>
      <vt:lpstr>Wingdings 2</vt:lpstr>
      <vt:lpstr>Wingdings 3</vt:lpstr>
      <vt:lpstr>FSU_1</vt:lpstr>
      <vt:lpstr>1_FSU_1</vt:lpstr>
      <vt:lpstr>PowerPoint Presentation</vt:lpstr>
      <vt:lpstr>Contents</vt:lpstr>
      <vt:lpstr>Assumptions</vt:lpstr>
      <vt:lpstr>Enrollment &amp; Revenue Projections</vt:lpstr>
      <vt:lpstr>Fall Student Headcount</vt:lpstr>
      <vt:lpstr>Annualized FTE Enrollment</vt:lpstr>
      <vt:lpstr>E&amp;G Revenue (in millions)  </vt:lpstr>
      <vt:lpstr>2019-20 E&amp;G Revenue</vt:lpstr>
      <vt:lpstr>Expenditure  Projections</vt:lpstr>
      <vt:lpstr>E&amp;G Expenditures (in millions)</vt:lpstr>
      <vt:lpstr>PowerPoint Presentation</vt:lpstr>
      <vt:lpstr>2019-20 E&amp;G Salaries &amp; Benefits </vt:lpstr>
      <vt:lpstr>E&amp;G Employee Benefits</vt:lpstr>
      <vt:lpstr>E&amp;G Compensation Analysis </vt:lpstr>
      <vt:lpstr>E&amp;G Non-Personnel Expenditures (in millions)</vt:lpstr>
      <vt:lpstr>E&amp;G Non-Personnel Expenses </vt:lpstr>
      <vt:lpstr>E&amp;G Capital, Transfers &amp; Debt Srvc (in millions) </vt:lpstr>
      <vt:lpstr>PowerPoint Presentation</vt:lpstr>
      <vt:lpstr>2019-2020 University Operating Budget (All Funds)</vt:lpstr>
      <vt:lpstr>2019-20 University Budget  All Funds</vt:lpstr>
      <vt:lpstr>2019-20 Total Revenue  All Funds</vt:lpstr>
      <vt:lpstr>Undergraduate Full-time,  In-State, Residential Student (Typical First-Year Student)</vt:lpstr>
      <vt:lpstr>PowerPoint Presentation</vt:lpstr>
      <vt:lpstr>Looking Ahead……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Weber</dc:creator>
  <cp:lastModifiedBy>Deborah Morgan</cp:lastModifiedBy>
  <cp:revision>159</cp:revision>
  <cp:lastPrinted>2019-09-23T12:57:04Z</cp:lastPrinted>
  <dcterms:created xsi:type="dcterms:W3CDTF">2018-07-12T15:16:41Z</dcterms:created>
  <dcterms:modified xsi:type="dcterms:W3CDTF">2019-09-23T13:03:13Z</dcterms:modified>
</cp:coreProperties>
</file>