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9.xml" ContentType="application/vnd.openxmlformats-officedocument.drawingml.chart+xml"/>
  <Override PartName="/ppt/drawings/drawing1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10.xml" ContentType="application/vnd.openxmlformats-officedocument.drawingml.chart+xml"/>
  <Override PartName="/ppt/drawings/drawing2.xml" ContentType="application/vnd.openxmlformats-officedocument.drawingml.chartshape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88" r:id="rId5"/>
    <p:sldId id="287" r:id="rId6"/>
    <p:sldId id="305" r:id="rId7"/>
    <p:sldId id="281" r:id="rId8"/>
    <p:sldId id="276" r:id="rId9"/>
    <p:sldId id="273" r:id="rId10"/>
    <p:sldId id="283" r:id="rId11"/>
    <p:sldId id="277" r:id="rId12"/>
    <p:sldId id="297" r:id="rId13"/>
    <p:sldId id="293" r:id="rId14"/>
    <p:sldId id="304" r:id="rId15"/>
    <p:sldId id="271" r:id="rId16"/>
    <p:sldId id="298" r:id="rId17"/>
    <p:sldId id="274" r:id="rId18"/>
    <p:sldId id="289" r:id="rId19"/>
    <p:sldId id="302" r:id="rId20"/>
    <p:sldId id="294" r:id="rId21"/>
    <p:sldId id="307" r:id="rId22"/>
    <p:sldId id="300" r:id="rId23"/>
    <p:sldId id="306" r:id="rId24"/>
    <p:sldId id="303" r:id="rId25"/>
    <p:sldId id="266" r:id="rId2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mb428@netzero.net" initials="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84" autoAdjust="0"/>
    <p:restoredTop sz="71231" autoAdjust="0"/>
  </p:normalViewPr>
  <p:slideViewPr>
    <p:cSldViewPr>
      <p:cViewPr varScale="1">
        <p:scale>
          <a:sx n="113" d="100"/>
          <a:sy n="113" d="100"/>
        </p:scale>
        <p:origin x="144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68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P:\Budget%202018\BUDRPT18\COT%20Presentation\2016.09.09%20Data%20for%20COT%20Presentation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jaguar\dmorgan\Budget%202020\BUDRPT2020\COT%20Presentation\2018.09.20%20Data%20for%20COT%20Presentation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20\BUDRPT2020\COT%20Presentation\2018.09.19%20Data%20for%20COT%20Presentation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20\BUDRPT2020\COT%20Presentation\2018.09.12%20Data%20for%20COT%20Present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20\BUDRPT2020\COT%20Presentation\2018.09.20%20Data%20for%20COT%20Presentat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20\BUDRPT2020\COT%20Presentation\2018.09.20%20Data%20for%20COT%20Presentati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20\BUDRPT2020\COT%20Presentation\2018.09.12%20Data%20for%20COT%20Presentatio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20\BUDRPT2020\COT%20Presentation\2018.09.12%20Data%20for%20COT%20Presentation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20\BUDRPT2020\COT%20Presentation\2018.09.17%20Data%20for%20COT%20Presentation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20\BUDRPT2020\COT%20Presentation\2018.09.13%20Data%20for%20COT%20Presentation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jaguar\dmorgan\Budget%202020\BUDRPT2020\COT%20Presentation\2018.09.19%20Data%20for%20COT%20Present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375147444281061E-2"/>
          <c:y val="0.12183231638648789"/>
          <c:w val="0.9663122296854848"/>
          <c:h val="0.8477805079268258"/>
        </c:manualLayout>
      </c:layout>
      <c:pie3DChart>
        <c:varyColors val="1"/>
        <c:ser>
          <c:idx val="0"/>
          <c:order val="0"/>
          <c:tx>
            <c:strRef>
              <c:f>Sheet1!$F$13</c:f>
              <c:strCache>
                <c:ptCount val="1"/>
              </c:strCache>
            </c:strRef>
          </c:tx>
          <c:dPt>
            <c:idx val="0"/>
            <c:bubble3D val="0"/>
            <c:explosion val="35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51E-483E-B423-2EEA52FF3F1D}"/>
              </c:ext>
            </c:extLst>
          </c:dPt>
          <c:dPt>
            <c:idx val="1"/>
            <c:bubble3D val="0"/>
            <c:explosion val="29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51E-483E-B423-2EEA52FF3F1D}"/>
              </c:ext>
            </c:extLst>
          </c:dPt>
          <c:dPt>
            <c:idx val="2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51E-483E-B423-2EEA52FF3F1D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alpha val="90000"/>
                </a:schemeClr>
              </a:solidFill>
              <a:ln w="19050">
                <a:solidFill>
                  <a:schemeClr val="accent2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51E-483E-B423-2EEA52FF3F1D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1CACE3"/>
                </a:solidFill>
                <a:round/>
              </a:ln>
              <a:effectLst>
                <a:outerShdw blurRad="50800" dist="38100" dir="2700000" algn="tl" rotWithShape="0">
                  <a:srgbClr val="1CACE3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numRef>
              <c:f>Sheet1!$B$14:$B$17</c:f>
              <c:numCache>
                <c:formatCode>General</c:formatCode>
                <c:ptCount val="4"/>
              </c:numCache>
            </c:numRef>
          </c:cat>
          <c:val>
            <c:numRef>
              <c:f>Sheet1!$F$14:$F$17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51E-483E-B423-2EEA52FF3F1D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 anchor="t" anchorCtr="0"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60"/>
      <c:depthPercent val="100"/>
      <c:rAngAx val="0"/>
    </c:view3D>
    <c:floor>
      <c:thickness val="0"/>
      <c:spPr>
        <a:noFill/>
        <a:ln w="6350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</c:spPr>
          <c:explosion val="9"/>
          <c:dPt>
            <c:idx val="0"/>
            <c:bubble3D val="0"/>
            <c:spPr>
              <a:solidFill>
                <a:schemeClr val="accent2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tx1">
                    <a:lumMod val="15000"/>
                    <a:lumOff val="8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EA4-4AAB-9EE4-BED4C9453620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tx1">
                    <a:lumMod val="15000"/>
                    <a:lumOff val="8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EA4-4AAB-9EE4-BED4C9453620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tx1">
                    <a:lumMod val="15000"/>
                    <a:lumOff val="8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EA4-4AAB-9EE4-BED4C9453620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tx1">
                    <a:lumMod val="15000"/>
                    <a:lumOff val="8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EA4-4AAB-9EE4-BED4C9453620}"/>
              </c:ext>
            </c:extLst>
          </c:dPt>
          <c:dLbls>
            <c:dLbl>
              <c:idx val="1"/>
              <c:numFmt formatCode="&quot;$&quot;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'Slide 20 (2) NEW 2019'!$A$7:$A$10</c:f>
              <c:strCache>
                <c:ptCount val="4"/>
                <c:pt idx="0">
                  <c:v>Students</c:v>
                </c:pt>
                <c:pt idx="1">
                  <c:v>Appropriation</c:v>
                </c:pt>
                <c:pt idx="2">
                  <c:v>Other E&amp;G</c:v>
                </c:pt>
                <c:pt idx="3">
                  <c:v>Grants</c:v>
                </c:pt>
              </c:strCache>
            </c:strRef>
          </c:cat>
          <c:val>
            <c:numRef>
              <c:f>'Slide 20 (2) NEW 2019'!$C$7:$C$10</c:f>
              <c:numCache>
                <c:formatCode>"$"#,##0</c:formatCode>
                <c:ptCount val="4"/>
                <c:pt idx="0">
                  <c:v>91017652</c:v>
                </c:pt>
                <c:pt idx="1">
                  <c:v>28659138</c:v>
                </c:pt>
                <c:pt idx="2">
                  <c:v>4832114</c:v>
                </c:pt>
                <c:pt idx="3">
                  <c:v>20015234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7EA4-4AAB-9EE4-BED4C9453620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7EA4-4AAB-9EE4-BED4C9453620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7EA4-4AAB-9EE4-BED4C9453620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7EA4-4AAB-9EE4-BED4C9453620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p3d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7EA4-4AAB-9EE4-BED4C9453620}"/>
              </c:ext>
            </c:extLst>
          </c:dPt>
          <c:cat>
            <c:strRef>
              <c:f>'Slide 20 (2) NEW 2019'!$A$7:$A$10</c:f>
              <c:strCache>
                <c:ptCount val="4"/>
                <c:pt idx="0">
                  <c:v>Students</c:v>
                </c:pt>
                <c:pt idx="1">
                  <c:v>Appropriation</c:v>
                </c:pt>
                <c:pt idx="2">
                  <c:v>Other E&amp;G</c:v>
                </c:pt>
                <c:pt idx="3">
                  <c:v>Grants</c:v>
                </c:pt>
              </c:strCache>
            </c:strRef>
          </c:cat>
          <c:val>
            <c:numRef>
              <c:f>'Slide 20 (2) NEW 2019'!$B$7:$B$10</c:f>
              <c:numCache>
                <c:formatCode>0.00%</c:formatCode>
                <c:ptCount val="4"/>
                <c:pt idx="0">
                  <c:v>0.62980000000000003</c:v>
                </c:pt>
                <c:pt idx="1">
                  <c:v>0.1983</c:v>
                </c:pt>
                <c:pt idx="2">
                  <c:v>3.3399999999999999E-2</c:v>
                </c:pt>
                <c:pt idx="3">
                  <c:v>0.13850000000000001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7EA4-4AAB-9EE4-BED4C94536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'Slide 22'!$A$4</c:f>
              <c:strCache>
                <c:ptCount val="1"/>
                <c:pt idx="0">
                  <c:v>Tuition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22'!$B$3:$F$3</c:f>
              <c:strCache>
                <c:ptCount val="5"/>
                <c:pt idx="0">
                  <c:v>ESU                    $21,802</c:v>
                </c:pt>
                <c:pt idx="1">
                  <c:v>Northampton     $19,320</c:v>
                </c:pt>
                <c:pt idx="2">
                  <c:v>Temple               $29,960</c:v>
                </c:pt>
                <c:pt idx="3">
                  <c:v>Pitt                     $31,380</c:v>
                </c:pt>
                <c:pt idx="4">
                  <c:v>Penn State     $31,184</c:v>
                </c:pt>
              </c:strCache>
            </c:strRef>
          </c:cat>
          <c:val>
            <c:numRef>
              <c:f>'Slide 22'!$B$4:$F$4</c:f>
              <c:numCache>
                <c:formatCode>"$"#,##0</c:formatCode>
                <c:ptCount val="5"/>
                <c:pt idx="0">
                  <c:v>8288</c:v>
                </c:pt>
                <c:pt idx="1">
                  <c:v>6240</c:v>
                </c:pt>
                <c:pt idx="2">
                  <c:v>16080</c:v>
                </c:pt>
                <c:pt idx="3">
                  <c:v>18130</c:v>
                </c:pt>
                <c:pt idx="4">
                  <c:v>17416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FF-4DFA-BBAB-C65CFA108607}"/>
            </c:ext>
          </c:extLst>
        </c:ser>
        <c:ser>
          <c:idx val="1"/>
          <c:order val="1"/>
          <c:tx>
            <c:strRef>
              <c:f>'Slide 22'!$A$5</c:f>
              <c:strCache>
                <c:ptCount val="1"/>
                <c:pt idx="0">
                  <c:v>Fees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22'!$B$3:$F$3</c:f>
              <c:strCache>
                <c:ptCount val="5"/>
                <c:pt idx="0">
                  <c:v>ESU                    $21,802</c:v>
                </c:pt>
                <c:pt idx="1">
                  <c:v>Northampton     $19,320</c:v>
                </c:pt>
                <c:pt idx="2">
                  <c:v>Temple               $29,960</c:v>
                </c:pt>
                <c:pt idx="3">
                  <c:v>Pitt                     $31,380</c:v>
                </c:pt>
                <c:pt idx="4">
                  <c:v>Penn State     $31,184</c:v>
                </c:pt>
              </c:strCache>
            </c:strRef>
          </c:cat>
          <c:val>
            <c:numRef>
              <c:f>'Slide 22'!$B$5:$F$5</c:f>
              <c:numCache>
                <c:formatCode>"$"#,##0</c:formatCode>
                <c:ptCount val="5"/>
                <c:pt idx="0">
                  <c:v>2914</c:v>
                </c:pt>
                <c:pt idx="1">
                  <c:v>3330</c:v>
                </c:pt>
                <c:pt idx="2">
                  <c:v>890</c:v>
                </c:pt>
                <c:pt idx="3">
                  <c:v>950</c:v>
                </c:pt>
                <c:pt idx="4">
                  <c:v>1038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3FF-4DFA-BBAB-C65CFA108607}"/>
            </c:ext>
          </c:extLst>
        </c:ser>
        <c:ser>
          <c:idx val="2"/>
          <c:order val="2"/>
          <c:tx>
            <c:strRef>
              <c:f>'Slide 22'!$A$6</c:f>
              <c:strCache>
                <c:ptCount val="1"/>
                <c:pt idx="0">
                  <c:v>Room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22'!$B$3:$F$3</c:f>
              <c:strCache>
                <c:ptCount val="5"/>
                <c:pt idx="0">
                  <c:v>ESU                    $21,802</c:v>
                </c:pt>
                <c:pt idx="1">
                  <c:v>Northampton     $19,320</c:v>
                </c:pt>
                <c:pt idx="2">
                  <c:v>Temple               $29,960</c:v>
                </c:pt>
                <c:pt idx="3">
                  <c:v>Pitt                     $31,380</c:v>
                </c:pt>
                <c:pt idx="4">
                  <c:v>Penn State     $31,184</c:v>
                </c:pt>
              </c:strCache>
            </c:strRef>
          </c:cat>
          <c:val>
            <c:numRef>
              <c:f>'Slide 22'!$B$6:$F$6</c:f>
              <c:numCache>
                <c:formatCode>"$"#,##0</c:formatCode>
                <c:ptCount val="5"/>
                <c:pt idx="0">
                  <c:v>7700</c:v>
                </c:pt>
                <c:pt idx="1">
                  <c:v>6120</c:v>
                </c:pt>
                <c:pt idx="2">
                  <c:v>8896</c:v>
                </c:pt>
                <c:pt idx="3">
                  <c:v>7250</c:v>
                </c:pt>
                <c:pt idx="4">
                  <c:v>7530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3FF-4DFA-BBAB-C65CFA108607}"/>
            </c:ext>
          </c:extLst>
        </c:ser>
        <c:ser>
          <c:idx val="3"/>
          <c:order val="3"/>
          <c:tx>
            <c:strRef>
              <c:f>'Slide 22'!$A$7</c:f>
              <c:strCache>
                <c:ptCount val="1"/>
                <c:pt idx="0">
                  <c:v>Board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22'!$B$3:$F$3</c:f>
              <c:strCache>
                <c:ptCount val="5"/>
                <c:pt idx="0">
                  <c:v>ESU                    $21,802</c:v>
                </c:pt>
                <c:pt idx="1">
                  <c:v>Northampton     $19,320</c:v>
                </c:pt>
                <c:pt idx="2">
                  <c:v>Temple               $29,960</c:v>
                </c:pt>
                <c:pt idx="3">
                  <c:v>Pitt                     $31,380</c:v>
                </c:pt>
                <c:pt idx="4">
                  <c:v>Penn State     $31,184</c:v>
                </c:pt>
              </c:strCache>
            </c:strRef>
          </c:cat>
          <c:val>
            <c:numRef>
              <c:f>'Slide 22'!$B$7:$F$7</c:f>
              <c:numCache>
                <c:formatCode>"$"#,##0</c:formatCode>
                <c:ptCount val="5"/>
                <c:pt idx="0">
                  <c:v>2900</c:v>
                </c:pt>
                <c:pt idx="1">
                  <c:v>3630</c:v>
                </c:pt>
                <c:pt idx="2">
                  <c:v>4094</c:v>
                </c:pt>
                <c:pt idx="3">
                  <c:v>5050</c:v>
                </c:pt>
                <c:pt idx="4">
                  <c:v>5200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3FF-4DFA-BBAB-C65CFA1086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3247112"/>
        <c:axId val="236863944"/>
      </c:barChart>
      <c:catAx>
        <c:axId val="233247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863944"/>
        <c:crosses val="autoZero"/>
        <c:auto val="1"/>
        <c:lblAlgn val="ctr"/>
        <c:lblOffset val="100"/>
        <c:noMultiLvlLbl val="0"/>
      </c:catAx>
      <c:valAx>
        <c:axId val="236863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247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0525299936393744E-2"/>
          <c:y val="6.8927145468826861E-2"/>
          <c:w val="0.81388888888888888"/>
          <c:h val="0.81725752784838901"/>
        </c:manualLayout>
      </c:layout>
      <c:pie3DChart>
        <c:varyColors val="1"/>
        <c:ser>
          <c:idx val="0"/>
          <c:order val="0"/>
          <c:explosion val="9"/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102-4DBD-AE68-9583487702B5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102-4DBD-AE68-9583487702B5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102-4DBD-AE68-9583487702B5}"/>
              </c:ext>
            </c:extLst>
          </c:dPt>
          <c:dLbls>
            <c:dLbl>
              <c:idx val="0"/>
              <c:layout>
                <c:manualLayout>
                  <c:x val="-0.10416666666666667"/>
                  <c:y val="0.1948051948051948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102-4DBD-AE68-9583487702B5}"/>
                </c:ext>
                <c:ext xmlns:c15="http://schemas.microsoft.com/office/drawing/2012/chart" uri="{CE6537A1-D6FC-4f65-9D91-7224C49458BB}">
                  <c15:layout>
                    <c:manualLayout>
                      <c:w val="0.33834711286089236"/>
                      <c:h val="0.10809523809523809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4.8891522890160723E-4"/>
                  <c:y val="-7.56909953563496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102-4DBD-AE68-9583487702B5}"/>
                </c:ext>
                <c:ext xmlns:c15="http://schemas.microsoft.com/office/drawing/2012/chart" uri="{CE6537A1-D6FC-4f65-9D91-7224C49458BB}">
                  <c15:layout>
                    <c:manualLayout>
                      <c:w val="0.35581620642029305"/>
                      <c:h val="0.15564950535029273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7.5271829781541344E-2"/>
                  <c:y val="-1.5717544922269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102-4DBD-AE68-9583487702B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'Slide 8 Revenue'!$A$4:$A$6</c:f>
              <c:strCache>
                <c:ptCount val="3"/>
                <c:pt idx="0">
                  <c:v>Tuition &amp; Fees</c:v>
                </c:pt>
                <c:pt idx="1">
                  <c:v>State Appropriation</c:v>
                </c:pt>
                <c:pt idx="2">
                  <c:v>Other</c:v>
                </c:pt>
              </c:strCache>
            </c:strRef>
          </c:cat>
          <c:val>
            <c:numRef>
              <c:f>'Slide 8 Revenue'!$C$4:$C$6</c:f>
              <c:numCache>
                <c:formatCode>0.0%</c:formatCode>
                <c:ptCount val="3"/>
                <c:pt idx="0">
                  <c:v>0.68799999999999994</c:v>
                </c:pt>
                <c:pt idx="1">
                  <c:v>0.27300000000000002</c:v>
                </c:pt>
                <c:pt idx="2">
                  <c:v>3.9E-2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102-4DBD-AE68-9583487702B5}"/>
            </c:ext>
          </c:extLst>
        </c:ser>
        <c:ser>
          <c:idx val="1"/>
          <c:order val="1"/>
          <c:explosion val="12"/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8102-4DBD-AE68-9583487702B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'Slide 8 Revenue'!$A$4:$A$6</c:f>
              <c:strCache>
                <c:ptCount val="3"/>
                <c:pt idx="0">
                  <c:v>Tuition &amp; Fees</c:v>
                </c:pt>
                <c:pt idx="1">
                  <c:v>State Appropriation</c:v>
                </c:pt>
                <c:pt idx="2">
                  <c:v>Other</c:v>
                </c:pt>
              </c:strCache>
            </c:strRef>
          </c:cat>
          <c:val>
            <c:numRef>
              <c:f>'Slide 8 Revenue'!#REF!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8102-4DBD-AE68-9583487702B5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'Slide 11 Salaries'!$B$6</c:f>
              <c:strCache>
                <c:ptCount val="1"/>
                <c:pt idx="0">
                  <c:v>2017-2018 Actual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'Slide 11 Salaries'!$A$7:$A$11</c:f>
              <c:strCache>
                <c:ptCount val="5"/>
                <c:pt idx="0">
                  <c:v>APSCUF</c:v>
                </c:pt>
                <c:pt idx="1">
                  <c:v>AFSCME</c:v>
                </c:pt>
                <c:pt idx="2">
                  <c:v>Non-represented</c:v>
                </c:pt>
                <c:pt idx="3">
                  <c:v>SCUPA</c:v>
                </c:pt>
                <c:pt idx="4">
                  <c:v>All Other</c:v>
                </c:pt>
              </c:strCache>
            </c:strRef>
          </c:cat>
          <c:val>
            <c:numRef>
              <c:f>'Slide 11 Salaries'!$B$7:$B$11</c:f>
              <c:numCache>
                <c:formatCode>_(* #,##0_);_(* \(#,##0\);_(* "-"??_);_(@_)</c:formatCode>
                <c:ptCount val="5"/>
                <c:pt idx="0">
                  <c:v>31840164</c:v>
                </c:pt>
                <c:pt idx="1">
                  <c:v>6346723</c:v>
                </c:pt>
                <c:pt idx="2">
                  <c:v>7317418</c:v>
                </c:pt>
                <c:pt idx="3">
                  <c:v>1729061</c:v>
                </c:pt>
                <c:pt idx="4">
                  <c:v>2207026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CE4-4A28-8190-EECB2F43A1E6}"/>
            </c:ext>
          </c:extLst>
        </c:ser>
        <c:ser>
          <c:idx val="1"/>
          <c:order val="1"/>
          <c:tx>
            <c:strRef>
              <c:f>'Slide 11 Salaries'!$C$6</c:f>
              <c:strCache>
                <c:ptCount val="1"/>
                <c:pt idx="0">
                  <c:v>2018-2019 Proposed Budget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'Slide 11 Salaries'!$A$7:$A$11</c:f>
              <c:strCache>
                <c:ptCount val="5"/>
                <c:pt idx="0">
                  <c:v>APSCUF</c:v>
                </c:pt>
                <c:pt idx="1">
                  <c:v>AFSCME</c:v>
                </c:pt>
                <c:pt idx="2">
                  <c:v>Non-represented</c:v>
                </c:pt>
                <c:pt idx="3">
                  <c:v>SCUPA</c:v>
                </c:pt>
                <c:pt idx="4">
                  <c:v>All Other</c:v>
                </c:pt>
              </c:strCache>
            </c:strRef>
          </c:cat>
          <c:val>
            <c:numRef>
              <c:f>'Slide 11 Salaries'!$C$7:$C$11</c:f>
              <c:numCache>
                <c:formatCode>_(* #,##0_);_(* \(#,##0\);_(* "-"??_);_(@_)</c:formatCode>
                <c:ptCount val="5"/>
                <c:pt idx="0">
                  <c:v>31441279</c:v>
                </c:pt>
                <c:pt idx="1">
                  <c:v>7340522</c:v>
                </c:pt>
                <c:pt idx="2">
                  <c:v>8664381</c:v>
                </c:pt>
                <c:pt idx="3">
                  <c:v>2178408</c:v>
                </c:pt>
                <c:pt idx="4">
                  <c:v>2454562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CE4-4A28-8190-EECB2F43A1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8901224"/>
        <c:axId val="238901616"/>
        <c:axId val="0"/>
      </c:bar3DChart>
      <c:catAx>
        <c:axId val="23890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8901616"/>
        <c:crosses val="autoZero"/>
        <c:auto val="1"/>
        <c:lblAlgn val="ctr"/>
        <c:lblOffset val="100"/>
        <c:noMultiLvlLbl val="0"/>
      </c:catAx>
      <c:valAx>
        <c:axId val="238901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8901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3215593813485172E-2"/>
          <c:y val="8.6309523809523808E-2"/>
          <c:w val="0.8335688123730296"/>
          <c:h val="0.82261904761904758"/>
        </c:manualLayout>
      </c:layout>
      <c:pie3DChart>
        <c:varyColors val="1"/>
        <c:ser>
          <c:idx val="0"/>
          <c:order val="0"/>
          <c:explosion val="9"/>
          <c:dPt>
            <c:idx val="0"/>
            <c:bubble3D val="0"/>
            <c:spPr>
              <a:solidFill>
                <a:schemeClr val="accent2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F41-4620-A197-8BC257AA4303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F41-4620-A197-8BC257AA4303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F41-4620-A197-8BC257AA4303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F41-4620-A197-8BC257AA4303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F41-4620-A197-8BC257AA4303}"/>
              </c:ext>
            </c:extLst>
          </c:dPt>
          <c:dLbls>
            <c:dLbl>
              <c:idx val="0"/>
              <c:layout>
                <c:manualLayout>
                  <c:x val="-0.12709625279890863"/>
                  <c:y val="0.1714285714285714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F41-4620-A197-8BC257AA4303}"/>
                </c:ext>
                <c:ext xmlns:c15="http://schemas.microsoft.com/office/drawing/2012/chart" uri="{CE6537A1-D6FC-4f65-9D91-7224C49458BB}">
                  <c15:layout>
                    <c:manualLayout>
                      <c:w val="0.28202203538117054"/>
                      <c:h val="8.888095238095238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"/>
                  <c:y val="5.23809523809523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F41-4620-A197-8BC257AA4303}"/>
                </c:ext>
                <c:ext xmlns:c15="http://schemas.microsoft.com/office/drawing/2012/chart" uri="{CE6537A1-D6FC-4f65-9D91-7224C49458BB}">
                  <c15:layout>
                    <c:manualLayout>
                      <c:w val="0.22362516126162196"/>
                      <c:h val="4.6023809523809522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"/>
                  <c:y val="-3.33333333333333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F41-4620-A197-8BC257AA4303}"/>
                </c:ext>
                <c:ext xmlns:c15="http://schemas.microsoft.com/office/drawing/2012/chart" uri="{CE6537A1-D6FC-4f65-9D91-7224C49458BB}">
                  <c15:layout>
                    <c:manualLayout>
                      <c:w val="0.34386064030131824"/>
                      <c:h val="7.4988188976377948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8.6629001883239132E-2"/>
                  <c:y val="-7.142857142857142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0F41-4620-A197-8BC257AA430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27401129943502817"/>
                  <c:y val="-3.095238095238095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0F41-4620-A197-8BC257AA4303}"/>
                </c:ext>
                <c:ext xmlns:c15="http://schemas.microsoft.com/office/drawing/2012/chart" uri="{CE6537A1-D6FC-4f65-9D91-7224C49458BB}">
                  <c15:layout>
                    <c:manualLayout>
                      <c:w val="0.24800376647834274"/>
                      <c:h val="4.6023809523809522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'Slide 12 Salaries &amp; Benefits'!$A$5:$A$9</c:f>
              <c:strCache>
                <c:ptCount val="5"/>
                <c:pt idx="0">
                  <c:v>APSCUF</c:v>
                </c:pt>
                <c:pt idx="1">
                  <c:v>AFSCME</c:v>
                </c:pt>
                <c:pt idx="2">
                  <c:v>Non-Represented</c:v>
                </c:pt>
                <c:pt idx="3">
                  <c:v>SCUPA</c:v>
                </c:pt>
                <c:pt idx="4">
                  <c:v>All Other</c:v>
                </c:pt>
              </c:strCache>
            </c:strRef>
          </c:cat>
          <c:val>
            <c:numRef>
              <c:f>'Slide 12 Salaries &amp; Benefits'!$B$5:$B$9</c:f>
              <c:numCache>
                <c:formatCode>0.00%</c:formatCode>
                <c:ptCount val="5"/>
                <c:pt idx="0">
                  <c:v>0.58050000000000002</c:v>
                </c:pt>
                <c:pt idx="1">
                  <c:v>0.1847</c:v>
                </c:pt>
                <c:pt idx="2">
                  <c:v>0.1648</c:v>
                </c:pt>
                <c:pt idx="3">
                  <c:v>4.6399999999999997E-2</c:v>
                </c:pt>
                <c:pt idx="4">
                  <c:v>2.3599999999999999E-2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0F41-4620-A197-8BC257AA43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'Slide 13 EE Benefits'!$B$3</c:f>
              <c:strCache>
                <c:ptCount val="1"/>
                <c:pt idx="0">
                  <c:v>2017-18 Actual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'Slide 13 EE Benefits'!$A$4:$A$6</c:f>
              <c:strCache>
                <c:ptCount val="3"/>
                <c:pt idx="0">
                  <c:v>Healthcare</c:v>
                </c:pt>
                <c:pt idx="1">
                  <c:v>Retirement</c:v>
                </c:pt>
                <c:pt idx="2">
                  <c:v>Other Benefits</c:v>
                </c:pt>
              </c:strCache>
            </c:strRef>
          </c:cat>
          <c:val>
            <c:numRef>
              <c:f>'Slide 13 EE Benefits'!$B$4:$B$6</c:f>
              <c:numCache>
                <c:formatCode>_(* #,##0_);_(* \(#,##0\);_(* "-"??_);_(@_)</c:formatCode>
                <c:ptCount val="3"/>
                <c:pt idx="0">
                  <c:v>9645892</c:v>
                </c:pt>
                <c:pt idx="1">
                  <c:v>7124907</c:v>
                </c:pt>
                <c:pt idx="2">
                  <c:v>5002202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101-4D31-AD3B-BC501974D32C}"/>
            </c:ext>
          </c:extLst>
        </c:ser>
        <c:ser>
          <c:idx val="1"/>
          <c:order val="1"/>
          <c:tx>
            <c:strRef>
              <c:f>'Slide 13 EE Benefits'!$C$3</c:f>
              <c:strCache>
                <c:ptCount val="1"/>
                <c:pt idx="0">
                  <c:v>2018-19 Proposed Budget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'Slide 13 EE Benefits'!$A$4:$A$6</c:f>
              <c:strCache>
                <c:ptCount val="3"/>
                <c:pt idx="0">
                  <c:v>Healthcare</c:v>
                </c:pt>
                <c:pt idx="1">
                  <c:v>Retirement</c:v>
                </c:pt>
                <c:pt idx="2">
                  <c:v>Other Benefits</c:v>
                </c:pt>
              </c:strCache>
            </c:strRef>
          </c:cat>
          <c:val>
            <c:numRef>
              <c:f>'Slide 13 EE Benefits'!$C$4:$C$6</c:f>
              <c:numCache>
                <c:formatCode>_(* #,##0_);_(* \(#,##0\);_(* "-"??_);_(@_)</c:formatCode>
                <c:ptCount val="3"/>
                <c:pt idx="0">
                  <c:v>11023541</c:v>
                </c:pt>
                <c:pt idx="1">
                  <c:v>7758527</c:v>
                </c:pt>
                <c:pt idx="2">
                  <c:v>5093081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101-4D31-AD3B-BC501974D3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3244368"/>
        <c:axId val="233243584"/>
        <c:axId val="0"/>
      </c:bar3DChart>
      <c:catAx>
        <c:axId val="233244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243584"/>
        <c:crosses val="autoZero"/>
        <c:auto val="1"/>
        <c:lblAlgn val="ctr"/>
        <c:lblOffset val="100"/>
        <c:noMultiLvlLbl val="0"/>
      </c:catAx>
      <c:valAx>
        <c:axId val="233243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244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0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3233814523184596E-2"/>
          <c:y val="0.14989885410665132"/>
          <c:w val="0.87232174103237092"/>
          <c:h val="0.72333973497215287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'Slide 14 Comp Analysis'!$A$15:$B$15</c:f>
              <c:strCache>
                <c:ptCount val="2"/>
                <c:pt idx="0">
                  <c:v>Salaries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14 Comp Analysis'!$C$14:$G$14</c:f>
              <c:strCache>
                <c:ptCount val="4"/>
                <c:pt idx="0">
                  <c:v>Actual            2015-16</c:v>
                </c:pt>
                <c:pt idx="1">
                  <c:v>Actual             2016-17</c:v>
                </c:pt>
                <c:pt idx="2">
                  <c:v>Actual            2017-18 </c:v>
                </c:pt>
                <c:pt idx="3">
                  <c:v>Proposed           2018-19</c:v>
                </c:pt>
              </c:strCache>
            </c:strRef>
          </c:cat>
          <c:val>
            <c:numRef>
              <c:f>'Slide 14 Comp Analysis'!$C$15:$G$15</c:f>
              <c:numCache>
                <c:formatCode>0.00%</c:formatCode>
                <c:ptCount val="4"/>
                <c:pt idx="0">
                  <c:v>0.68579999999999997</c:v>
                </c:pt>
                <c:pt idx="1">
                  <c:v>0.69440000000000002</c:v>
                </c:pt>
                <c:pt idx="2">
                  <c:v>0.69430000000000003</c:v>
                </c:pt>
                <c:pt idx="3">
                  <c:v>0.68569999999999998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640-4E12-82B4-CA5991F9D09E}"/>
            </c:ext>
          </c:extLst>
        </c:ser>
        <c:ser>
          <c:idx val="1"/>
          <c:order val="1"/>
          <c:tx>
            <c:strRef>
              <c:f>'Slide 14 Comp Analysis'!$A$16:$B$16</c:f>
              <c:strCache>
                <c:ptCount val="2"/>
                <c:pt idx="0">
                  <c:v>Benefits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14 Comp Analysis'!$C$14:$G$14</c:f>
              <c:strCache>
                <c:ptCount val="4"/>
                <c:pt idx="0">
                  <c:v>Actual            2015-16</c:v>
                </c:pt>
                <c:pt idx="1">
                  <c:v>Actual             2016-17</c:v>
                </c:pt>
                <c:pt idx="2">
                  <c:v>Actual            2017-18 </c:v>
                </c:pt>
                <c:pt idx="3">
                  <c:v>Proposed           2018-19</c:v>
                </c:pt>
              </c:strCache>
            </c:strRef>
          </c:cat>
          <c:val>
            <c:numRef>
              <c:f>'Slide 14 Comp Analysis'!$C$16:$G$16</c:f>
              <c:numCache>
                <c:formatCode>0.00%</c:formatCode>
                <c:ptCount val="4"/>
                <c:pt idx="0">
                  <c:v>0.31419999999999998</c:v>
                </c:pt>
                <c:pt idx="1">
                  <c:v>0.30559999999999998</c:v>
                </c:pt>
                <c:pt idx="2">
                  <c:v>0.30570000000000003</c:v>
                </c:pt>
                <c:pt idx="3">
                  <c:v>0.31430000000000002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640-4E12-82B4-CA5991F9D0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3245936"/>
        <c:axId val="233245152"/>
        <c:axId val="0"/>
      </c:bar3DChart>
      <c:catAx>
        <c:axId val="23324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245152"/>
        <c:crosses val="autoZero"/>
        <c:auto val="1"/>
        <c:lblAlgn val="ctr"/>
        <c:lblOffset val="100"/>
        <c:noMultiLvlLbl val="0"/>
      </c:catAx>
      <c:valAx>
        <c:axId val="233245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245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11402313145378"/>
          <c:y val="0.92961413777973267"/>
          <c:w val="0.36643849242775278"/>
          <c:h val="6.85980410985212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'Slide 15-16'!$B$4</c:f>
              <c:strCache>
                <c:ptCount val="1"/>
                <c:pt idx="0">
                  <c:v>Actual 2017-18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76000"/>
                    <a:tint val="96000"/>
                    <a:lumMod val="104000"/>
                  </a:schemeClr>
                </a:gs>
                <a:gs pos="100000">
                  <a:schemeClr val="accent2">
                    <a:shade val="76000"/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cat>
            <c:strRef>
              <c:f>'Slide 15-16'!$A$5:$A$8</c:f>
              <c:strCache>
                <c:ptCount val="4"/>
                <c:pt idx="0">
                  <c:v>Operating  Expenses</c:v>
                </c:pt>
                <c:pt idx="1">
                  <c:v>Student Aid</c:v>
                </c:pt>
                <c:pt idx="2">
                  <c:v>Foundation Support</c:v>
                </c:pt>
                <c:pt idx="3">
                  <c:v>Camps/Confs/Programs</c:v>
                </c:pt>
              </c:strCache>
            </c:strRef>
          </c:cat>
          <c:val>
            <c:numRef>
              <c:f>'Slide 15-16'!$B$5:$B$8</c:f>
              <c:numCache>
                <c:formatCode>_(* #,##0_);_(* \(#,##0\);_(* "-"??_);_(@_)</c:formatCode>
                <c:ptCount val="4"/>
                <c:pt idx="0">
                  <c:v>14553598</c:v>
                </c:pt>
                <c:pt idx="1">
                  <c:v>3501863</c:v>
                </c:pt>
                <c:pt idx="2">
                  <c:v>1125000</c:v>
                </c:pt>
                <c:pt idx="3">
                  <c:v>1427597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F60-4CCB-BFB7-0021C97D07B1}"/>
            </c:ext>
          </c:extLst>
        </c:ser>
        <c:ser>
          <c:idx val="1"/>
          <c:order val="1"/>
          <c:tx>
            <c:strRef>
              <c:f>'Slide 15-16'!$C$4</c:f>
              <c:strCache>
                <c:ptCount val="1"/>
                <c:pt idx="0">
                  <c:v>Proposed 2018-19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77000"/>
                    <a:tint val="96000"/>
                    <a:lumMod val="104000"/>
                  </a:schemeClr>
                </a:gs>
                <a:gs pos="100000">
                  <a:schemeClr val="accent2">
                    <a:tint val="77000"/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cat>
            <c:strRef>
              <c:f>'Slide 15-16'!$A$5:$A$8</c:f>
              <c:strCache>
                <c:ptCount val="4"/>
                <c:pt idx="0">
                  <c:v>Operating  Expenses</c:v>
                </c:pt>
                <c:pt idx="1">
                  <c:v>Student Aid</c:v>
                </c:pt>
                <c:pt idx="2">
                  <c:v>Foundation Support</c:v>
                </c:pt>
                <c:pt idx="3">
                  <c:v>Camps/Confs/Programs</c:v>
                </c:pt>
              </c:strCache>
            </c:strRef>
          </c:cat>
          <c:val>
            <c:numRef>
              <c:f>'Slide 15-16'!$C$5:$C$8</c:f>
              <c:numCache>
                <c:formatCode>_(* #,##0_);_(* \(#,##0\);_(* "-"??_);_(@_)</c:formatCode>
                <c:ptCount val="4"/>
                <c:pt idx="0">
                  <c:v>14644826</c:v>
                </c:pt>
                <c:pt idx="1">
                  <c:v>4028108</c:v>
                </c:pt>
                <c:pt idx="2">
                  <c:v>1125000</c:v>
                </c:pt>
                <c:pt idx="3">
                  <c:v>1765881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F60-4CCB-BFB7-0021C97D07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3245544"/>
        <c:axId val="233242800"/>
        <c:axId val="0"/>
      </c:bar3DChart>
      <c:catAx>
        <c:axId val="233245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233242800"/>
        <c:crosses val="autoZero"/>
        <c:auto val="1"/>
        <c:lblAlgn val="ctr"/>
        <c:lblOffset val="100"/>
        <c:noMultiLvlLbl val="0"/>
      </c:catAx>
      <c:valAx>
        <c:axId val="233242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245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33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3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312-4211-A3E4-267E956B089C}"/>
              </c:ext>
            </c:extLst>
          </c:dPt>
          <c:dPt>
            <c:idx val="1"/>
            <c:bubble3D val="0"/>
            <c:explosion val="9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312-4211-A3E4-267E956B089C}"/>
              </c:ext>
            </c:extLst>
          </c:dPt>
          <c:dPt>
            <c:idx val="2"/>
            <c:bubble3D val="0"/>
            <c:explosion val="9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312-4211-A3E4-267E956B089C}"/>
              </c:ext>
            </c:extLst>
          </c:dPt>
          <c:dPt>
            <c:idx val="3"/>
            <c:bubble3D val="0"/>
            <c:explosion val="9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312-4211-A3E4-267E956B089C}"/>
              </c:ext>
            </c:extLst>
          </c:dPt>
          <c:dLbls>
            <c:dLbl>
              <c:idx val="0"/>
              <c:layout>
                <c:manualLayout>
                  <c:x val="0.24806211723534558"/>
                  <c:y val="6.481481481481479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312-4211-A3E4-267E956B089C}"/>
                </c:ext>
                <c:ext xmlns:c15="http://schemas.microsoft.com/office/drawing/2012/chart" uri="{CE6537A1-D6FC-4f65-9D91-7224C49458BB}">
                  <c15:layout>
                    <c:manualLayout>
                      <c:w val="0.37832041343669248"/>
                      <c:h val="0.11560185185185186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2.0428603339476221E-2"/>
                  <c:y val="9.9502487562188151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312-4211-A3E4-267E956B089C}"/>
                </c:ext>
                <c:ext xmlns:c15="http://schemas.microsoft.com/office/drawing/2012/chart" uri="{CE6537A1-D6FC-4f65-9D91-7224C49458BB}">
                  <c15:layout>
                    <c:manualLayout>
                      <c:w val="0.42818143742670456"/>
                      <c:h val="8.0671641791044774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4951338861897578"/>
                  <c:y val="1.105584283307851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312-4211-A3E4-267E956B089C}"/>
                </c:ext>
                <c:ext xmlns:c15="http://schemas.microsoft.com/office/drawing/2012/chart" uri="{CE6537A1-D6FC-4f65-9D91-7224C49458BB}">
                  <c15:layout>
                    <c:manualLayout>
                      <c:w val="0.2715373659687888"/>
                      <c:h val="0.11560185185185186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7.7239347741106827E-4"/>
                  <c:y val="-1.637638578759744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312-4211-A3E4-267E956B089C}"/>
                </c:ext>
                <c:ext xmlns:c15="http://schemas.microsoft.com/office/drawing/2012/chart" uri="{CE6537A1-D6FC-4f65-9D91-7224C49458BB}">
                  <c15:layout>
                    <c:manualLayout>
                      <c:w val="0.27930232558139534"/>
                      <c:h val="0.16645851560221639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'Slide 18'!$A$5:$A$8</c:f>
              <c:strCache>
                <c:ptCount val="4"/>
                <c:pt idx="0">
                  <c:v>Salaries &amp; Benefits</c:v>
                </c:pt>
                <c:pt idx="1">
                  <c:v>Utilities, Services &amp; Supplies</c:v>
                </c:pt>
                <c:pt idx="2">
                  <c:v>Student Financial Aid</c:v>
                </c:pt>
                <c:pt idx="3">
                  <c:v>Capital Expenditures &amp; Transfer</c:v>
                </c:pt>
              </c:strCache>
            </c:strRef>
          </c:cat>
          <c:val>
            <c:numRef>
              <c:f>'Slide 18'!$B$5:$B$8</c:f>
              <c:numCache>
                <c:formatCode>0.0%</c:formatCode>
                <c:ptCount val="4"/>
                <c:pt idx="0">
                  <c:v>0.71299999999999997</c:v>
                </c:pt>
                <c:pt idx="1">
                  <c:v>0.16700000000000001</c:v>
                </c:pt>
                <c:pt idx="2">
                  <c:v>3.9E-2</c:v>
                </c:pt>
                <c:pt idx="3">
                  <c:v>8.1000000000000003E-2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312-4211-A3E4-267E956B089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6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8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16E-43E8-A97A-01F100ABFBF3}"/>
              </c:ext>
            </c:extLst>
          </c:dPt>
          <c:dPt>
            <c:idx val="1"/>
            <c:bubble3D val="0"/>
            <c:explosion val="8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16E-43E8-A97A-01F100ABFBF3}"/>
              </c:ext>
            </c:extLst>
          </c:dPt>
          <c:dPt>
            <c:idx val="2"/>
            <c:bubble3D val="0"/>
            <c:explosion val="8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16E-43E8-A97A-01F100ABFBF3}"/>
              </c:ext>
            </c:extLst>
          </c:dPt>
          <c:dLbls>
            <c:dLbl>
              <c:idx val="0"/>
              <c:layout>
                <c:manualLayout>
                  <c:x val="-9.7938157580182053E-2"/>
                  <c:y val="-7.2462817147856545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16E-43E8-A97A-01F100ABFBF3}"/>
                </c:ext>
                <c:ext xmlns:c15="http://schemas.microsoft.com/office/drawing/2012/chart" uri="{CE6537A1-D6FC-4f65-9D91-7224C49458BB}">
                  <c15:layout>
                    <c:manualLayout>
                      <c:w val="0.31322527710924547"/>
                      <c:h val="0.1730917874396135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0481101074370353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16E-43E8-A97A-01F100ABFBF3}"/>
                </c:ext>
                <c:ext xmlns:c15="http://schemas.microsoft.com/office/drawing/2012/chart" uri="{CE6537A1-D6FC-4f65-9D91-7224C49458BB}">
                  <c15:layout>
                    <c:manualLayout>
                      <c:w val="0.2290463550946174"/>
                      <c:h val="0.13163052987941726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1.7182132908803867E-3"/>
                  <c:y val="3.6231884057971016E-2"/>
                </c:manualLayout>
              </c:layout>
              <c:numFmt formatCode="&quot;$&quot;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16E-43E8-A97A-01F100ABFBF3}"/>
                </c:ext>
                <c:ext xmlns:c15="http://schemas.microsoft.com/office/drawing/2012/chart" uri="{CE6537A1-D6FC-4f65-9D91-7224C49458BB}">
                  <c15:layout>
                    <c:manualLayout>
                      <c:w val="0.22732814180373703"/>
                      <c:h val="0.13163052987941726"/>
                    </c:manualLayout>
                  </c15:layout>
                </c:ext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'Slide 20'!$A$7:$A$9</c:f>
              <c:strCache>
                <c:ptCount val="3"/>
                <c:pt idx="0">
                  <c:v>Educational &amp; General</c:v>
                </c:pt>
                <c:pt idx="1">
                  <c:v>Auxiliary</c:v>
                </c:pt>
                <c:pt idx="2">
                  <c:v>Restricted</c:v>
                </c:pt>
              </c:strCache>
            </c:strRef>
          </c:cat>
          <c:val>
            <c:numRef>
              <c:f>'Slide 20'!$B$7:$B$9</c:f>
              <c:numCache>
                <c:formatCode>"$"#,##0</c:formatCode>
                <c:ptCount val="3"/>
                <c:pt idx="0">
                  <c:v>104798030</c:v>
                </c:pt>
                <c:pt idx="1">
                  <c:v>19710874</c:v>
                </c:pt>
                <c:pt idx="2">
                  <c:v>20015234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16E-43E8-A97A-01F100ABFBF3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D16E-43E8-A97A-01F100ABFBF3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D16E-43E8-A97A-01F100ABFBF3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D16E-43E8-A97A-01F100ABFBF3}"/>
              </c:ext>
            </c:extLst>
          </c:dPt>
          <c:cat>
            <c:strRef>
              <c:f>'Slide 20'!$A$7:$A$9</c:f>
              <c:strCache>
                <c:ptCount val="3"/>
                <c:pt idx="0">
                  <c:v>Educational &amp; General</c:v>
                </c:pt>
                <c:pt idx="1">
                  <c:v>Auxiliary</c:v>
                </c:pt>
                <c:pt idx="2">
                  <c:v>Restricted</c:v>
                </c:pt>
              </c:strCache>
            </c:strRef>
          </c:cat>
          <c:val>
            <c:numRef>
              <c:f>'Slide 20'!$C$7:$C$9</c:f>
              <c:numCache>
                <c:formatCode>0.00%</c:formatCode>
                <c:ptCount val="3"/>
                <c:pt idx="0">
                  <c:v>0.72509999999999997</c:v>
                </c:pt>
                <c:pt idx="1">
                  <c:v>0.13639999999999999</c:v>
                </c:pt>
                <c:pt idx="2">
                  <c:v>0.13850000000000001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D16E-43E8-A97A-01F100ABFB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</cdr:x>
      <cdr:y>0.23188</cdr:y>
    </cdr:from>
    <cdr:to>
      <cdr:x>0.67526</cdr:x>
      <cdr:y>0.30435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95699" y="1219200"/>
          <a:ext cx="12954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72.5%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0.19588</cdr:x>
      <cdr:y>0.5</cdr:y>
    </cdr:from>
    <cdr:to>
      <cdr:x>0.28866</cdr:x>
      <cdr:y>0.55072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447800" y="2628900"/>
          <a:ext cx="68580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0.19588</cdr:x>
      <cdr:y>0.49275</cdr:y>
    </cdr:from>
    <cdr:to>
      <cdr:x>0.29897</cdr:x>
      <cdr:y>0.54348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447800" y="2590800"/>
          <a:ext cx="76200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13.8%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0.42268</cdr:x>
      <cdr:y>0.56522</cdr:y>
    </cdr:from>
    <cdr:to>
      <cdr:x>0.51546</cdr:x>
      <cdr:y>0.62319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4200" y="2971800"/>
          <a:ext cx="685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13.6%</a:t>
          </a:r>
          <a:endParaRPr lang="en-US" sz="14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0.46237</cdr:x>
      <cdr:y>0.23881</cdr:y>
    </cdr:from>
    <cdr:to>
      <cdr:x>0.59183</cdr:x>
      <cdr:y>0.31867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76599" y="1219200"/>
          <a:ext cx="917432" cy="4077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/>
            <a:t>63.0</a:t>
          </a:r>
          <a:r>
            <a:rPr lang="en-US" sz="1100" dirty="0"/>
            <a:t>%</a:t>
          </a:r>
        </a:p>
      </cdr:txBody>
    </cdr:sp>
  </cdr:relSizeAnchor>
  <cdr:relSizeAnchor xmlns:cdr="http://schemas.openxmlformats.org/drawingml/2006/chartDrawing">
    <cdr:from>
      <cdr:x>0.19355</cdr:x>
      <cdr:y>0.47761</cdr:y>
    </cdr:from>
    <cdr:to>
      <cdr:x>0.32864</cdr:x>
      <cdr:y>0.54358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71599" y="2438400"/>
          <a:ext cx="957329" cy="336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/>
            <a:t>13.9</a:t>
          </a:r>
          <a:r>
            <a:rPr lang="en-US" sz="1100" dirty="0"/>
            <a:t>%</a:t>
          </a:r>
        </a:p>
      </cdr:txBody>
    </cdr:sp>
  </cdr:relSizeAnchor>
  <cdr:relSizeAnchor xmlns:cdr="http://schemas.openxmlformats.org/drawingml/2006/chartDrawing">
    <cdr:from>
      <cdr:x>0.53763</cdr:x>
      <cdr:y>0.55224</cdr:y>
    </cdr:from>
    <cdr:to>
      <cdr:x>0.67083</cdr:x>
      <cdr:y>0.63557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809999" y="2819400"/>
          <a:ext cx="943936" cy="4254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/>
            <a:t>19.8</a:t>
          </a:r>
          <a:r>
            <a:rPr lang="en-US" sz="1100" dirty="0"/>
            <a:t>%</a:t>
          </a:r>
        </a:p>
      </cdr:txBody>
    </cdr:sp>
  </cdr:relSizeAnchor>
  <cdr:relSizeAnchor xmlns:cdr="http://schemas.openxmlformats.org/drawingml/2006/chartDrawing">
    <cdr:from>
      <cdr:x>0.30108</cdr:x>
      <cdr:y>0.58209</cdr:y>
    </cdr:from>
    <cdr:to>
      <cdr:x>0.39306</cdr:x>
      <cdr:y>0.64112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133599" y="2971800"/>
          <a:ext cx="651860" cy="3013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/>
            <a:t>3.3</a:t>
          </a:r>
          <a:r>
            <a:rPr lang="en-US" sz="1100" dirty="0"/>
            <a:t>%</a:t>
          </a:r>
        </a:p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133FB9E-B380-498F-8746-5849FF67F9B0}" type="datetimeFigureOut">
              <a:rPr lang="en-US"/>
              <a:pPr>
                <a:defRPr/>
              </a:pPr>
              <a:t>10/1/2018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3DF8272-7AEB-4FC1-8B2B-D9E7B9E2E7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309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725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725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1D660F-8D27-490C-A743-E80C417916C5}" type="datetimeFigureOut">
              <a:rPr lang="en-US"/>
              <a:pPr>
                <a:defRPr/>
              </a:pPr>
              <a:t>10/1/2018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576"/>
            <a:ext cx="5608320" cy="3660775"/>
          </a:xfrm>
          <a:prstGeom prst="rect">
            <a:avLst/>
          </a:prstGeom>
        </p:spPr>
        <p:txBody>
          <a:bodyPr vert="horz" lIns="93172" tIns="46587" rIns="93172" bIns="46587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6"/>
            <a:ext cx="3037840" cy="466725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6"/>
            <a:ext cx="3037840" cy="466725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36DAC50-6E8F-45A7-BFF4-F1B75F00CC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83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689FDE-470A-4599-BBC2-231A5FFEEFEE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8729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40080" y="4473576"/>
            <a:ext cx="5608320" cy="3660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z="900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58EF25-1376-4C2F-A318-39B1A643B3A0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9215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3984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 smtClean="0"/>
              <a:t>Provide </a:t>
            </a:r>
            <a:r>
              <a:rPr lang="en-US" altLang="en-US" dirty="0" smtClean="0"/>
              <a:t>a list of what’s covered in Other: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Police, Nurses, Students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What’s in Other Faculty Pay: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Overload &amp; Other Pay such as Distance Ed, Individualized Instruction, 	Independent Study, etc. including Extended Learning	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4E4F6D-9826-4494-9803-CAE1804B1BA2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335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 </a:t>
            </a:r>
            <a:r>
              <a:rPr lang="en-US" dirty="0" smtClean="0"/>
              <a:t>Other</a:t>
            </a:r>
          </a:p>
          <a:p>
            <a:pPr>
              <a:spcBef>
                <a:spcPct val="0"/>
              </a:spcBef>
            </a:pPr>
            <a:r>
              <a:rPr lang="en-US" dirty="0"/>
              <a:t> </a:t>
            </a:r>
            <a:r>
              <a:rPr lang="en-US" dirty="0" smtClean="0"/>
              <a:t>    Nurses, Police, Student Employment, Turnover, Other BU </a:t>
            </a:r>
            <a:r>
              <a:rPr lang="en-US" dirty="0" err="1" smtClean="0"/>
              <a:t>Misc</a:t>
            </a:r>
            <a:r>
              <a:rPr lang="en-US" dirty="0" smtClean="0"/>
              <a:t> Pay (Sick, Annual, Wages, UC,   Tuition </a:t>
            </a:r>
            <a:r>
              <a:rPr lang="en-US" dirty="0" err="1" smtClean="0"/>
              <a:t>Wvr</a:t>
            </a:r>
            <a:r>
              <a:rPr lang="en-US" dirty="0" smtClean="0"/>
              <a:t>)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6C7BBD-9DC2-4426-9C3A-1CE779280E3D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3629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4213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 smtClean="0"/>
              <a:t>Provide a list of what’s covered in </a:t>
            </a:r>
            <a:r>
              <a:rPr lang="en-US" altLang="en-US" dirty="0" smtClean="0"/>
              <a:t>Other Benefits:</a:t>
            </a: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	Social Security, Medicare, Unemployment and Workers’ Comp, Group Life, EE Tuition Waiver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E3809D-9559-49EA-87FC-2DDCBC44C3B7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8932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3984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2F0387D-C288-4876-859D-5872AA247FBD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116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900" b="1" dirty="0" smtClean="0"/>
              <a:t>Provide a high level list of what’s covered in </a:t>
            </a:r>
            <a:r>
              <a:rPr lang="en-US" altLang="en-US" sz="900" b="1" dirty="0" smtClean="0"/>
              <a:t>Operating </a:t>
            </a:r>
            <a:r>
              <a:rPr lang="en-US" altLang="en-US" sz="900" b="1" dirty="0" smtClean="0"/>
              <a:t>Expenses:	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Phone			Lease-Police &amp; Ext Learning	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Shuttle Service and Athletic Transportation	Coop Teachers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Marine Science Consortium		Bad Debt Expense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Marketing Plan			Strategic Plan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RED Building Maintenance		Deferred Maintenance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Banner Maintenance		Central Charges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Payments on Behalf of		ISF</a:t>
            </a:r>
          </a:p>
          <a:p>
            <a:pPr>
              <a:spcBef>
                <a:spcPct val="0"/>
              </a:spcBef>
            </a:pPr>
            <a:endParaRPr lang="en-US" altLang="en-US" sz="900" dirty="0" smtClean="0"/>
          </a:p>
          <a:p>
            <a:pPr>
              <a:spcBef>
                <a:spcPct val="0"/>
              </a:spcBef>
            </a:pPr>
            <a:endParaRPr lang="en-US" altLang="en-US" sz="900" dirty="0" smtClean="0"/>
          </a:p>
          <a:p>
            <a:pPr>
              <a:spcBef>
                <a:spcPct val="0"/>
              </a:spcBef>
            </a:pPr>
            <a:endParaRPr lang="en-US" altLang="en-US" sz="900" dirty="0" smtClean="0"/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	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 					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B7D78B-1573-4824-AAB3-829B0E46560C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9884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47800" y="679450"/>
            <a:ext cx="4181475" cy="3136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4191000"/>
            <a:ext cx="5410200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b="1" dirty="0" smtClean="0"/>
              <a:t>Provide a high level list of what’s covered in </a:t>
            </a:r>
            <a:r>
              <a:rPr lang="en-US" altLang="en-US" b="1" dirty="0" smtClean="0"/>
              <a:t>Operating </a:t>
            </a:r>
            <a:r>
              <a:rPr lang="en-US" altLang="en-US" b="1" dirty="0" smtClean="0"/>
              <a:t>Expenses:	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Phone			Lease-Police &amp; Ext Learning	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Shuttle Service and Athletic Transportation	Coop Teachers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Marine Science Consortium		Bad Debt Expense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Marketing Plan		Strategic Plan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RED Building Maintenance		Banner Maintenance	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Central Charges		Payments on Behalf of	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ISF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				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5D1F15-B618-4D52-A899-BA6990DB292C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7521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41370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C46323-F171-48CA-8AC1-CA47A46976DC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0483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7E53DCA-1B8A-4AD1-87B4-B9CE71BB12F9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7258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7C48DE-6327-482C-87ED-4E26E2F27440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282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02B421-8E22-4B6F-AD84-DCE4B31F5AC7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6020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4F091B-01EE-4969-A6CB-E7521DB4048B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13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4594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4F091B-01EE-4969-A6CB-E7521DB4048B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8283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4213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B031858-6FC2-46FE-AB3B-8BFDB339051A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3527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6DAC50-6E8F-45A7-BFF4-F1B75F00CC6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1467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50F0EB-CE02-485B-8A86-61FE132447C8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1487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581F41C-E3CA-4112-A262-FEEE68A04E2B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147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14463" y="1143000"/>
            <a:ext cx="4181475" cy="3136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4473576"/>
            <a:ext cx="5608320" cy="45180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46DCADF-E559-418E-B46E-7AAA442B66A4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799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9EAB009-A902-4D12-B917-F843E738A3B8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473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995ED8B-DFEA-4E11-AC67-AC1FEB80A616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320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883752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47800" y="1219200"/>
            <a:ext cx="4181475" cy="3136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3984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z="1100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6166E7-F16C-461B-A6C0-DE21F569B790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540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95611"/>
            <a:ext cx="5608320" cy="3984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z="1100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B31DB98-9E15-4624-920D-BC910C4BD902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249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ADE0F4-5DC8-40A1-80AE-A46ED9CB2CC0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664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5799 w 8042"/>
              <a:gd name="T1" fmla="*/ 10000 h 10000"/>
              <a:gd name="T2" fmla="*/ 5961 w 8042"/>
              <a:gd name="T3" fmla="*/ 9880 h 10000"/>
              <a:gd name="T4" fmla="*/ 5988 w 8042"/>
              <a:gd name="T5" fmla="*/ 9820 h 10000"/>
              <a:gd name="T6" fmla="*/ 8042 w 8042"/>
              <a:gd name="T7" fmla="*/ 5260 h 10000"/>
              <a:gd name="T8" fmla="*/ 8042 w 8042"/>
              <a:gd name="T9" fmla="*/ 4721 h 10000"/>
              <a:gd name="T10" fmla="*/ 5988 w 8042"/>
              <a:gd name="T11" fmla="*/ 221 h 10000"/>
              <a:gd name="T12" fmla="*/ 5961 w 8042"/>
              <a:gd name="T13" fmla="*/ 160 h 10000"/>
              <a:gd name="T14" fmla="*/ 5799 w 8042"/>
              <a:gd name="T15" fmla="*/ 41 h 10000"/>
              <a:gd name="T16" fmla="*/ 18 w 8042"/>
              <a:gd name="T17" fmla="*/ 0 h 10000"/>
              <a:gd name="T18" fmla="*/ 0 w 8042"/>
              <a:gd name="T19" fmla="*/ 9991 h 10000"/>
              <a:gd name="T20" fmla="*/ 5799 w 8042"/>
              <a:gd name="T21" fmla="*/ 10000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77886-5816-45F4-80F7-42933948E2F6}" type="datetimeFigureOut">
              <a:rPr lang="en-US"/>
              <a:pPr>
                <a:defRPr/>
              </a:pPr>
              <a:t>10/1/2018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290C0-84C5-4298-9CDD-E4360A941B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304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375AA-B686-4D6F-9E64-6D73D4D70BE6}" type="datetimeFigureOut">
              <a:rPr lang="en-US"/>
              <a:pPr>
                <a:defRPr/>
              </a:pPr>
              <a:t>10/1/2018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DB5E4-8097-4861-B719-33CB03EA0E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63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D1074-7C12-4303-B8B2-F89412B55B03}" type="datetimeFigureOut">
              <a:rPr lang="en-US"/>
              <a:pPr>
                <a:defRPr/>
              </a:pPr>
              <a:t>10/1/2018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BD7DB-F8C7-4E1A-9497-CC4DBBFC4B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305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6B1D6-D7D6-4BEE-A6A8-05008F63A916}" type="datetimeFigureOut">
              <a:rPr lang="en-US"/>
              <a:pPr>
                <a:defRPr/>
              </a:pPr>
              <a:t>10/1/2018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BBE99-C940-44BE-A325-770E050F4D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91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2C055-9C8A-4392-A0CC-7F10265733C6}" type="datetimeFigureOut">
              <a:rPr lang="en-US"/>
              <a:pPr>
                <a:defRPr/>
              </a:pPr>
              <a:t>10/1/2018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CF7E2-3966-46EA-82C8-C6CC344C5A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473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D472F-9D26-4225-B526-A5690289B329}" type="datetimeFigureOut">
              <a:rPr lang="en-US"/>
              <a:pPr>
                <a:defRPr/>
              </a:pPr>
              <a:t>10/1/2018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13021-4218-4BD3-8439-A78FA91114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231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0F8E4-C6AA-436D-BF23-E4FCD1BC13E2}" type="datetimeFigureOut">
              <a:rPr lang="en-US"/>
              <a:pPr>
                <a:defRPr/>
              </a:pPr>
              <a:t>10/1/2018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1BC81-16D0-43D8-990C-A74AEBA625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259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0C52E-1005-475D-B53E-2FB9CC2CC0E8}" type="datetimeFigureOut">
              <a:rPr lang="en-US"/>
              <a:pPr>
                <a:defRPr/>
              </a:pPr>
              <a:t>10/1/2018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E4C9F-5F93-4A74-9C7D-0F1C31F8EA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557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E8B7B-4531-4260-ADC0-2C497A9F0B8B}" type="datetimeFigureOut">
              <a:rPr lang="en-US"/>
              <a:pPr>
                <a:defRPr/>
              </a:pPr>
              <a:t>10/1/2018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BFA46-20D6-4D33-8371-EB01DB009C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94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385EE-B6DE-4E7F-AB21-640FE4A813D4}" type="datetimeFigureOut">
              <a:rPr lang="en-US"/>
              <a:pPr>
                <a:defRPr/>
              </a:pPr>
              <a:t>10/1/2018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6ADE1-D0CB-4030-9773-99D0D0066B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64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42E41-3E58-475D-B382-73871284E12B}" type="datetimeFigureOut">
              <a:rPr lang="en-US"/>
              <a:pPr>
                <a:defRPr/>
              </a:pPr>
              <a:t>10/1/2018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E8FF-86E5-4D1D-9F42-68D4294581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272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6A91B-7E9B-46A2-A786-14EF943325AF}" type="datetimeFigureOut">
              <a:rPr lang="en-US"/>
              <a:pPr>
                <a:defRPr/>
              </a:pPr>
              <a:t>10/1/2018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6C526-1440-4C13-AB30-E2E4142A39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6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133FC-BA5D-4796-A812-B3F641ABBA56}" type="datetimeFigureOut">
              <a:rPr lang="en-US"/>
              <a:pPr>
                <a:defRPr/>
              </a:pPr>
              <a:t>10/1/2018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1B597-D3D6-4583-9FCC-AD6C53122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56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A2259-F85B-4D55-8A91-0B78372563F5}" type="datetimeFigureOut">
              <a:rPr lang="en-US"/>
              <a:pPr>
                <a:defRPr/>
              </a:pPr>
              <a:t>10/1/2018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F7DBA-A182-4F33-9F21-79D32BAF28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65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3FC60-96AD-44E5-9FFC-A60DEB98B3E8}" type="datetimeFigureOut">
              <a:rPr lang="en-US"/>
              <a:pPr>
                <a:defRPr/>
              </a:pPr>
              <a:t>10/1/2018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8D31D-125E-4091-B1D2-33A622F046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795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AC8A6-0D13-46E9-8AE2-E827A3E6136F}" type="datetimeFigureOut">
              <a:rPr lang="en-US"/>
              <a:pPr>
                <a:defRPr/>
              </a:pPr>
              <a:t>10/1/2018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864BD-0289-4C4C-B2AC-1CB6F6C808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08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C5DEE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6102"/>
            <a:chExt cx="1952625" cy="5677649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F29142-3799-4D61-AA51-5B281CF0864A}" type="datetimeFigureOut">
              <a:rPr lang="en-US"/>
              <a:pPr>
                <a:defRPr/>
              </a:pPr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</a:defRPr>
            </a:lvl1pPr>
          </a:lstStyle>
          <a:p>
            <a:pPr>
              <a:defRPr/>
            </a:pPr>
            <a:fld id="{0FA0BEE0-AABD-4058-A733-CFBACB1EE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1581AA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518525" cy="3221038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BUDGET PROPOSAL</a:t>
            </a:r>
            <a:b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 &amp; General Fund</a:t>
            </a:r>
            <a:b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 Year 2018-19</a:t>
            </a:r>
            <a:b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16063" y="4386263"/>
            <a:ext cx="6400800" cy="1066800"/>
          </a:xfrm>
        </p:spPr>
        <p:txBody>
          <a:bodyPr/>
          <a:lstStyle/>
          <a:p>
            <a:pPr algn="ctr"/>
            <a:r>
              <a:rPr lang="en-US" altLang="en-US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COUNCIL OF TRUSTEES MEETING</a:t>
            </a:r>
            <a:br>
              <a:rPr lang="en-US" altLang="en-US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altLang="en-US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September 20, 2018</a:t>
            </a:r>
          </a:p>
          <a:p>
            <a:pPr algn="ctr"/>
            <a:endParaRPr lang="en-US" altLang="en-US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667000"/>
            <a:ext cx="3584458" cy="12801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563563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E&amp;G Expenditures</a:t>
            </a:r>
            <a:b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 millions)</a:t>
            </a:r>
            <a:b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334570"/>
              </p:ext>
            </p:extLst>
          </p:nvPr>
        </p:nvGraphicFramePr>
        <p:xfrm>
          <a:off x="1303339" y="1676400"/>
          <a:ext cx="7231062" cy="4509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01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185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1852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7390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2017-18 Actual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2018-19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44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Benefits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$71.21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$74.71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$3.50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12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Non-Personnel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.95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5777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Capital, Transfers 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&amp; </a:t>
                      </a:r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rtl="0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Debt Service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       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(2.41)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742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Expenditures</a:t>
                      </a: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$102.75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$104.79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$2.04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57313" y="6400800"/>
            <a:ext cx="4100512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Note: Totals may vary due to rounding.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752600" y="381000"/>
            <a:ext cx="6324600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44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E&amp;G Salaries</a:t>
            </a:r>
            <a:endParaRPr lang="en-US" sz="4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7863138"/>
              </p:ext>
            </p:extLst>
          </p:nvPr>
        </p:nvGraphicFramePr>
        <p:xfrm>
          <a:off x="1905000" y="1219200"/>
          <a:ext cx="6858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1371600" y="623888"/>
            <a:ext cx="7696200" cy="519112"/>
          </a:xfrm>
        </p:spPr>
        <p:txBody>
          <a:bodyPr/>
          <a:lstStyle/>
          <a:p>
            <a:pPr algn="ctr"/>
            <a:r>
              <a:rPr lang="en-US" altLang="en-US" b="1" dirty="0" smtClean="0"/>
              <a:t>2018-19 E&amp;G Salaries &amp; Benefits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447800" y="5715000"/>
            <a:ext cx="40386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>
                <a:solidFill>
                  <a:schemeClr val="bg2">
                    <a:lumMod val="50000"/>
                  </a:schemeClr>
                </a:solidFill>
              </a:rPr>
              <a:t>Note</a:t>
            </a:r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</a:rPr>
              <a:t>: Totals may vary due to rounding.</a:t>
            </a:r>
          </a:p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729740"/>
              </p:ext>
            </p:extLst>
          </p:nvPr>
        </p:nvGraphicFramePr>
        <p:xfrm>
          <a:off x="1847850" y="1371600"/>
          <a:ext cx="67437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52400"/>
            <a:ext cx="6553200" cy="9144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E&amp;G Employee </a:t>
            </a:r>
            <a:r>
              <a:rPr lang="en-US" sz="49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br>
              <a:rPr lang="en-US" sz="49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90664"/>
              </p:ext>
            </p:extLst>
          </p:nvPr>
        </p:nvGraphicFramePr>
        <p:xfrm>
          <a:off x="1524000" y="1066800"/>
          <a:ext cx="7162800" cy="5486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123113" cy="671513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E&amp;G Compensation Analysis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4400" dirty="0">
                <a:solidFill>
                  <a:schemeClr val="accent2">
                    <a:lumMod val="75000"/>
                  </a:schemeClr>
                </a:solidFill>
              </a:rPr>
            </a:b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3135647"/>
              </p:ext>
            </p:extLst>
          </p:nvPr>
        </p:nvGraphicFramePr>
        <p:xfrm>
          <a:off x="1371599" y="900113"/>
          <a:ext cx="7162801" cy="5729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19"/>
            <a:ext cx="8305800" cy="8255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E&amp;G Non-Personnel Expenditures</a:t>
            </a:r>
            <a:b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 millions)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37911"/>
              </p:ext>
            </p:extLst>
          </p:nvPr>
        </p:nvGraphicFramePr>
        <p:xfrm>
          <a:off x="990600" y="1143000"/>
          <a:ext cx="7696199" cy="4569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76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68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455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661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219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6627" marR="8662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2017-18 Actual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2018-19 Proposed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Budget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Change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0439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</a:rPr>
                        <a:t>Operating Expenses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$14.55</a:t>
                      </a: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$14.64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$0.09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74106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</a:rPr>
                        <a:t>Student Aid</a:t>
                      </a: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3.50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4.03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0.53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6118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</a:rPr>
                        <a:t>Foundation Support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1.13</a:t>
                      </a: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1.13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0.00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97752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</a:rPr>
                        <a:t>Camps &amp; Conferences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1.43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1.77</a:t>
                      </a: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0.34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81823"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latin typeface="Calibri" pitchFamily="34" charset="0"/>
                        </a:rPr>
                        <a:t>Total</a:t>
                      </a:r>
                      <a:r>
                        <a:rPr lang="en-US" sz="2200" b="1" baseline="0" dirty="0" smtClean="0">
                          <a:latin typeface="Calibri" pitchFamily="34" charset="0"/>
                        </a:rPr>
                        <a:t> Expenditures</a:t>
                      </a:r>
                      <a:endParaRPr lang="en-US" sz="2200" b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>
                          <a:latin typeface="Calibri" pitchFamily="34" charset="0"/>
                        </a:rPr>
                        <a:t>$20.61</a:t>
                      </a:r>
                      <a:endParaRPr lang="en-US" sz="2200" b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>
                          <a:latin typeface="Calibri" pitchFamily="34" charset="0"/>
                        </a:rPr>
                        <a:t>$21.57</a:t>
                      </a:r>
                      <a:endParaRPr lang="en-US" sz="2200" b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>
                          <a:latin typeface="Calibri" pitchFamily="34" charset="0"/>
                        </a:rPr>
                        <a:t>$.96</a:t>
                      </a:r>
                      <a:endParaRPr lang="en-US" sz="2200" b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6324600"/>
            <a:ext cx="409892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Note: Totals may vary due to rounding.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23888"/>
            <a:ext cx="7631113" cy="671512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E&amp;G Non-Personnel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 Expenses </a:t>
            </a:r>
            <a:endParaRPr lang="en-US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8836980"/>
              </p:ext>
            </p:extLst>
          </p:nvPr>
        </p:nvGraphicFramePr>
        <p:xfrm>
          <a:off x="1955800" y="1371600"/>
          <a:ext cx="6970713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900113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E&amp;G Capital, Transfers &amp; Debt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Srvc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 millions)</a:t>
            </a:r>
            <a:b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5471310"/>
              </p:ext>
            </p:extLst>
          </p:nvPr>
        </p:nvGraphicFramePr>
        <p:xfrm>
          <a:off x="1295400" y="1371600"/>
          <a:ext cx="7200901" cy="421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4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46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0716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3970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447800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2017-18 Actual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2018-19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123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&amp; Debt Svc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$ 2.92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$ 3.04</a:t>
                      </a: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$0.12</a:t>
                      </a: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7681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Transfers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8.01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(2.53)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742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$10.93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$ 8.52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$(2.41)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57313" y="6400800"/>
            <a:ext cx="4100512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Note: Totals may vary due to rounding.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8467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2018-19 E&amp;G Expenditures &amp; Transfers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1295400" y="6369219"/>
            <a:ext cx="40334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</a:rPr>
              <a:t>Note: Totals may vary due to rounding.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2590395"/>
              </p:ext>
            </p:extLst>
          </p:nvPr>
        </p:nvGraphicFramePr>
        <p:xfrm>
          <a:off x="1295400" y="1066800"/>
          <a:ext cx="71628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143000"/>
            <a:ext cx="8001000" cy="22860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2018-2019</a:t>
            </a:r>
            <a:b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Operating Budget</a:t>
            </a:r>
            <a:b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(All Funds)</a:t>
            </a:r>
            <a:endParaRPr lang="en-US" sz="5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4038600"/>
            <a:ext cx="3584458" cy="12801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55588"/>
            <a:ext cx="3694113" cy="9763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Contents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467600" cy="3352800"/>
          </a:xfrm>
        </p:spPr>
        <p:txBody>
          <a:bodyPr/>
          <a:lstStyle/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 smtClean="0">
                <a:solidFill>
                  <a:schemeClr val="tx1"/>
                </a:solidFill>
                <a:latin typeface="Calibri" panose="020F0502020204030204" pitchFamily="34" charset="0"/>
              </a:rPr>
              <a:t>Major Budget Assumptions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 smtClean="0">
                <a:solidFill>
                  <a:schemeClr val="tx1"/>
                </a:solidFill>
                <a:latin typeface="Calibri" panose="020F0502020204030204" pitchFamily="34" charset="0"/>
              </a:rPr>
              <a:t>Enrollment &amp; Revenue Projections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 smtClean="0">
                <a:solidFill>
                  <a:schemeClr val="tx1"/>
                </a:solidFill>
                <a:latin typeface="Calibri" panose="020F0502020204030204" pitchFamily="34" charset="0"/>
              </a:rPr>
              <a:t>Expenditure Projections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 smtClean="0">
                <a:solidFill>
                  <a:schemeClr val="tx1"/>
                </a:solidFill>
                <a:latin typeface="Calibri" panose="020F0502020204030204" pitchFamily="34" charset="0"/>
              </a:rPr>
              <a:t>Educational &amp; General Budget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 smtClean="0">
                <a:solidFill>
                  <a:schemeClr val="tx1"/>
                </a:solidFill>
                <a:latin typeface="Calibri" panose="020F0502020204030204" pitchFamily="34" charset="0"/>
              </a:rPr>
              <a:t>Total University Budget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5486400"/>
            <a:ext cx="3327262" cy="11883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915400" cy="823912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2018-19 University Budget </a:t>
            </a:r>
            <a:b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Funds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3194073"/>
              </p:ext>
            </p:extLst>
          </p:nvPr>
        </p:nvGraphicFramePr>
        <p:xfrm>
          <a:off x="1447800" y="1371600"/>
          <a:ext cx="7391399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086600" cy="12192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2018-19 Total Revenue</a:t>
            </a:r>
            <a:b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 Funds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2049589"/>
              </p:ext>
            </p:extLst>
          </p:nvPr>
        </p:nvGraphicFramePr>
        <p:xfrm>
          <a:off x="1600201" y="1447800"/>
          <a:ext cx="7086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87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772400" cy="13716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Undergraduate Full-time,</a:t>
            </a:r>
            <a:b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In-State, Residential Student</a:t>
            </a:r>
            <a:b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(Typical First-Year Student)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407012"/>
              </p:ext>
            </p:extLst>
          </p:nvPr>
        </p:nvGraphicFramePr>
        <p:xfrm>
          <a:off x="990600" y="1524000"/>
          <a:ext cx="7924799" cy="4841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049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666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Fees-Academic Year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2017-18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2018-19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Instructional (‘19 Warrior Promise)</a:t>
                      </a:r>
                      <a:endParaRPr lang="en-US" sz="2000" baseline="30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   8,706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   9,594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General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Fees</a:t>
                      </a:r>
                      <a:endParaRPr lang="en-US" sz="2000" baseline="30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1,238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1,244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Student Activity Fee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354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364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Room (‘18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Trad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Dbl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, ’19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Suite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Dbl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endParaRPr lang="en-US" sz="2000" baseline="300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6,000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7,700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Board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2,792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2,900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Total</a:t>
                      </a:r>
                      <a:endParaRPr lang="en-US" sz="20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$19,090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$21,802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9436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Annual dollar increase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$2,712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Overall percent increase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14.2%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205946"/>
            <a:ext cx="75438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2018-19 Undergraduate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Full-time,</a:t>
            </a:r>
            <a:b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In-State, Residential Student</a:t>
            </a:r>
            <a:b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(Typical First-Year Student)</a:t>
            </a:r>
            <a:endParaRPr lang="en-US" sz="28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2774659"/>
              </p:ext>
            </p:extLst>
          </p:nvPr>
        </p:nvGraphicFramePr>
        <p:xfrm>
          <a:off x="2009774" y="1714051"/>
          <a:ext cx="6753225" cy="4839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7479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55588"/>
            <a:ext cx="6019800" cy="9763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Looking Ahead……</a:t>
            </a:r>
            <a:endParaRPr 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467600" cy="3733800"/>
          </a:xfrm>
        </p:spPr>
        <p:txBody>
          <a:bodyPr/>
          <a:lstStyle/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dirty="0">
                <a:solidFill>
                  <a:schemeClr val="tx1"/>
                </a:solidFill>
                <a:latin typeface="Calibri" panose="020F0502020204030204" pitchFamily="34" charset="0"/>
              </a:rPr>
              <a:t>Collective Bargaining Agreements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Enrollment 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Employee Benefit </a:t>
            </a:r>
            <a:r>
              <a:rPr lang="en-US" altLang="en-US" sz="3600" dirty="0">
                <a:solidFill>
                  <a:schemeClr val="tx1"/>
                </a:solidFill>
                <a:latin typeface="Calibri" panose="020F0502020204030204" pitchFamily="34" charset="0"/>
              </a:rPr>
              <a:t>Cost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Facility Infrastructure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dirty="0">
                <a:solidFill>
                  <a:schemeClr val="tx1"/>
                </a:solidFill>
                <a:latin typeface="Calibri" panose="020F0502020204030204" pitchFamily="34" charset="0"/>
              </a:rPr>
              <a:t>State Support</a:t>
            </a:r>
          </a:p>
          <a:p>
            <a:pPr marL="400050" lvl="1" indent="0">
              <a:buClrTx/>
              <a:buNone/>
            </a:pPr>
            <a:endParaRPr lang="en-US" altLang="en-US" sz="36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6916" y="5638800"/>
            <a:ext cx="3327262" cy="11883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138" y="609600"/>
            <a:ext cx="6588125" cy="13716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8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Questions?</a:t>
            </a:r>
            <a:endParaRPr lang="en-US" sz="8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411" y="2895600"/>
            <a:ext cx="4163578" cy="1486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11430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27000"/>
                    </a:prstClr>
                  </a:outerShdw>
                </a:effectLst>
              </a:rPr>
              <a:t>Assumptions</a:t>
            </a:r>
            <a:endParaRPr lang="en-US" b="1" dirty="0">
              <a:solidFill>
                <a:schemeClr val="accent2">
                  <a:lumMod val="75000"/>
                </a:schemeClr>
              </a:solidFill>
              <a:effectLst>
                <a:outerShdw blurRad="50800" dist="38100" dir="18900000" algn="bl" rotWithShape="0">
                  <a:prstClr val="black">
                    <a:alpha val="27000"/>
                  </a:prst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9223396"/>
              </p:ext>
            </p:extLst>
          </p:nvPr>
        </p:nvGraphicFramePr>
        <p:xfrm>
          <a:off x="1219200" y="1098550"/>
          <a:ext cx="7086599" cy="4925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64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470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470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8593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371670">
                <a:tc>
                  <a:txBody>
                    <a:bodyPr/>
                    <a:lstStyle/>
                    <a:p>
                      <a:endParaRPr lang="en-US" sz="20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2017-18 Budget</a:t>
                      </a:r>
                      <a:endParaRPr lang="en-US" sz="28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2017-18 Actual</a:t>
                      </a:r>
                      <a:endParaRPr lang="en-US" sz="28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2018-19 Proposed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Budget</a:t>
                      </a:r>
                    </a:p>
                  </a:txBody>
                  <a:tcPr marT="45722" marB="45722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5711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Tuition</a:t>
                      </a:r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 Rate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   3.5%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  3.5%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2.99%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Enrollment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  (.4)%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(3.7)%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(4.7)%</a:t>
                      </a: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State Appropriation</a:t>
                      </a:r>
                      <a:endParaRPr lang="en-US" sz="1800" dirty="0" smtClean="0">
                        <a:latin typeface="Calibri" panose="020F0502020204030204" pitchFamily="34" charset="0"/>
                      </a:endParaRPr>
                    </a:p>
                  </a:txBody>
                  <a:tcPr marT="45722" marB="45722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   2.0%</a:t>
                      </a:r>
                      <a:endParaRPr lang="en-US" sz="28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T="45722" marB="45722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 3.6%</a:t>
                      </a:r>
                      <a:endParaRPr lang="en-US" sz="28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T="45722" marB="45722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  6.0%</a:t>
                      </a:r>
                    </a:p>
                  </a:txBody>
                  <a:tcPr marT="45722" marB="45722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Salaries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   2.1%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 1.0%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 3.6%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Benefits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 10.0%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  1.1%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   .2%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Utilities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    4.5%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  5.6%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(2.2)%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001000" cy="18288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2018-19</a:t>
            </a:r>
            <a:b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Enrollment &amp; Revenue Projections</a:t>
            </a:r>
            <a:endParaRPr lang="en-US" sz="5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4038600"/>
            <a:ext cx="3584458" cy="12801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696200" cy="8001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Fall Headcount</a:t>
            </a:r>
            <a:b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007251"/>
              </p:ext>
            </p:extLst>
          </p:nvPr>
        </p:nvGraphicFramePr>
        <p:xfrm>
          <a:off x="1219200" y="796297"/>
          <a:ext cx="7658099" cy="5604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08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472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6853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5142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447082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2017-18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</a:t>
                      </a: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2018-19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Budget</a:t>
                      </a: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148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In-State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Undergrad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4,799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4,485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(314)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3148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Out-of-State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Undergrad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1,252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1,234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(18)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3148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In-State Graduate</a:t>
                      </a: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3148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Out-of-State Graduate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3148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Headcount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6,742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6,428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(314)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696200" cy="8001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Annualized FTE Enrollment</a:t>
            </a:r>
            <a:b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5964743"/>
              </p:ext>
            </p:extLst>
          </p:nvPr>
        </p:nvGraphicFramePr>
        <p:xfrm>
          <a:off x="1219200" y="800100"/>
          <a:ext cx="7658099" cy="572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822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5142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409700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2017-18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</a:t>
                      </a: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2018-19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Budget</a:t>
                      </a: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523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In-State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Undergrad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4,482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4,291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(191)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523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Out-of-State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Undergrad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1,216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(92)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523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In-State Graduate</a:t>
                      </a: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523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Out-of-State Graduate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523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FTE Enrollment</a:t>
                      </a: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6,223 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5,980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(243)                   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835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7681453"/>
              </p:ext>
            </p:extLst>
          </p:nvPr>
        </p:nvGraphicFramePr>
        <p:xfrm>
          <a:off x="1357313" y="1163955"/>
          <a:ext cx="7620000" cy="483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2017-18 Actual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2018-19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335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Tuition &amp; Fees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$70.73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$72.07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$1.34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202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Appropriation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75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Income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(.95)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75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Planned Use of Carryforward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(.76)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(.76)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Revenue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$103.54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$104.80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$1.26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57313" y="6400800"/>
            <a:ext cx="4100512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Note: Totals may vary due to rounding.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2600" y="-12383"/>
            <a:ext cx="6418262" cy="8382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E&amp;G Revenue</a:t>
            </a:r>
            <a:b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 millions)</a:t>
            </a:r>
            <a:b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93031"/>
              </p:ext>
            </p:extLst>
          </p:nvPr>
        </p:nvGraphicFramePr>
        <p:xfrm>
          <a:off x="13106401" y="2438400"/>
          <a:ext cx="399613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525" y="254000"/>
            <a:ext cx="6589713" cy="784225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2018-19 E&amp;G Revenue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1897063" y="2133600"/>
            <a:ext cx="46037" cy="460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1234233"/>
              </p:ext>
            </p:extLst>
          </p:nvPr>
        </p:nvGraphicFramePr>
        <p:xfrm>
          <a:off x="1447800" y="1219200"/>
          <a:ext cx="7056438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001000" cy="18288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2018-19</a:t>
            </a:r>
            <a:b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Expenditure Projections</a:t>
            </a:r>
            <a:endParaRPr lang="en-US" sz="5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4038600"/>
            <a:ext cx="3584458" cy="12801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isp">
    <a:dk1>
      <a:sysClr val="windowText" lastClr="000000"/>
    </a:dk1>
    <a:lt1>
      <a:sysClr val="window" lastClr="FFFFFF"/>
    </a:lt1>
    <a:dk2>
      <a:srgbClr val="2E5369"/>
    </a:dk2>
    <a:lt2>
      <a:srgbClr val="CFE2E7"/>
    </a:lt2>
    <a:accent1>
      <a:srgbClr val="353535"/>
    </a:accent1>
    <a:accent2>
      <a:srgbClr val="1CACE3"/>
    </a:accent2>
    <a:accent3>
      <a:srgbClr val="265991"/>
    </a:accent3>
    <a:accent4>
      <a:srgbClr val="7E40CC"/>
    </a:accent4>
    <a:accent5>
      <a:srgbClr val="B927E9"/>
    </a:accent5>
    <a:accent6>
      <a:srgbClr val="E833BF"/>
    </a:accent6>
    <a:hlink>
      <a:srgbClr val="2DA0F1"/>
    </a:hlink>
    <a:folHlink>
      <a:srgbClr val="7ED1E6"/>
    </a:folHlink>
  </a:clrScheme>
  <a:fontScheme name="Wisp">
    <a:majorFont>
      <a:latin typeface="Century Gothic" panose="020B0502020202020204"/>
      <a:ea typeface=""/>
      <a:cs typeface=""/>
      <a:font script="Jpan" typeface="メイリオ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メイリオ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Wisp">
    <a:fillStyleLst>
      <a:solidFill>
        <a:schemeClr val="phClr"/>
      </a:solidFill>
      <a:solidFill>
        <a:schemeClr val="phClr">
          <a:tint val="70000"/>
          <a:lumMod val="104000"/>
        </a:schemeClr>
      </a:solidFill>
      <a:gradFill rotWithShape="1">
        <a:gsLst>
          <a:gs pos="0">
            <a:schemeClr val="phClr">
              <a:tint val="96000"/>
              <a:lumMod val="104000"/>
            </a:schemeClr>
          </a:gs>
          <a:gs pos="100000">
            <a:schemeClr val="phClr">
              <a:shade val="98000"/>
              <a:lumMod val="94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>
            <a:shade val="90000"/>
          </a:schemeClr>
        </a:solidFill>
        <a:prstDash val="solid"/>
      </a:ln>
      <a:ln w="15875" cap="rnd" cmpd="sng" algn="ctr">
        <a:solidFill>
          <a:schemeClr val="phClr"/>
        </a:solidFill>
        <a:prstDash val="solid"/>
      </a:ln>
      <a:ln w="2222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2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6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  <a:lumMod val="120000"/>
            </a:schemeClr>
          </a:gs>
          <a:gs pos="100000">
            <a:schemeClr val="phClr">
              <a:shade val="98000"/>
              <a:satMod val="120000"/>
              <a:lumMod val="98000"/>
            </a:schemeClr>
          </a:gs>
        </a:gsLst>
        <a:lin ang="5400000" scaled="0"/>
      </a:gradFill>
      <a:gradFill rotWithShape="1">
        <a:gsLst>
          <a:gs pos="0">
            <a:schemeClr val="phClr">
              <a:tint val="90000"/>
              <a:satMod val="92000"/>
              <a:lumMod val="120000"/>
            </a:schemeClr>
          </a:gs>
          <a:gs pos="100000">
            <a:schemeClr val="phClr">
              <a:shade val="98000"/>
              <a:satMod val="120000"/>
              <a:lumMod val="98000"/>
            </a:schemeClr>
          </a:gs>
        </a:gsLst>
        <a:path path="circle">
          <a:fillToRect l="50000" t="50000" r="100000" b="10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14871</TotalTime>
  <Words>700</Words>
  <Application>Microsoft Office PowerPoint</Application>
  <PresentationFormat>On-screen Show (4:3)</PresentationFormat>
  <Paragraphs>334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Century Gothic</vt:lpstr>
      <vt:lpstr>Wingdings 3</vt:lpstr>
      <vt:lpstr>Wisp</vt:lpstr>
      <vt:lpstr>      BUDGET PROPOSAL Education &amp; General Fund Fiscal Year 2018-19  </vt:lpstr>
      <vt:lpstr>Contents</vt:lpstr>
      <vt:lpstr>Assumptions</vt:lpstr>
      <vt:lpstr>2018-19 Enrollment &amp; Revenue Projections</vt:lpstr>
      <vt:lpstr>Fall Headcount </vt:lpstr>
      <vt:lpstr>Annualized FTE Enrollment </vt:lpstr>
      <vt:lpstr>E&amp;G Revenue (in millions)   </vt:lpstr>
      <vt:lpstr>2018-19 E&amp;G Revenue </vt:lpstr>
      <vt:lpstr>2018-19 Expenditure Projections</vt:lpstr>
      <vt:lpstr>E&amp;G Expenditures (in millions)  </vt:lpstr>
      <vt:lpstr>PowerPoint Presentation</vt:lpstr>
      <vt:lpstr>2018-19 E&amp;G Salaries &amp; Benefits </vt:lpstr>
      <vt:lpstr>E&amp;G Employee Benefits  </vt:lpstr>
      <vt:lpstr>E&amp;G Compensation Analysis </vt:lpstr>
      <vt:lpstr>E&amp;G Non-Personnel Expenditures (in millions)</vt:lpstr>
      <vt:lpstr>E&amp;G Non-Personnel Expenses </vt:lpstr>
      <vt:lpstr>E&amp;G Capital, Transfers &amp; Debt Srvc (in millions) </vt:lpstr>
      <vt:lpstr>PowerPoint Presentation</vt:lpstr>
      <vt:lpstr> 2018-2019 University Operating Budget (All Funds)</vt:lpstr>
      <vt:lpstr>2018-19 University Budget  All Funds</vt:lpstr>
      <vt:lpstr>2018-19 Total Revenue  All Funds</vt:lpstr>
      <vt:lpstr>Undergraduate Full-time,  In-State, Residential Student (Typical First-Year Student)</vt:lpstr>
      <vt:lpstr>PowerPoint Presentation</vt:lpstr>
      <vt:lpstr>Looking Ahead……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Presentation</dc:title>
  <dc:creator>Budget Office</dc:creator>
  <cp:lastModifiedBy>Deborah Morgan</cp:lastModifiedBy>
  <cp:revision>1098</cp:revision>
  <cp:lastPrinted>2018-09-20T14:08:01Z</cp:lastPrinted>
  <dcterms:created xsi:type="dcterms:W3CDTF">2013-06-27T17:12:43Z</dcterms:created>
  <dcterms:modified xsi:type="dcterms:W3CDTF">2018-10-01T19:15:10Z</dcterms:modified>
</cp:coreProperties>
</file>