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9.xml" ContentType="application/vnd.openxmlformats-officedocument.drawingml.chart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88" r:id="rId5"/>
    <p:sldId id="287" r:id="rId6"/>
    <p:sldId id="305" r:id="rId7"/>
    <p:sldId id="281" r:id="rId8"/>
    <p:sldId id="276" r:id="rId9"/>
    <p:sldId id="273" r:id="rId10"/>
    <p:sldId id="283" r:id="rId11"/>
    <p:sldId id="277" r:id="rId12"/>
    <p:sldId id="297" r:id="rId13"/>
    <p:sldId id="293" r:id="rId14"/>
    <p:sldId id="304" r:id="rId15"/>
    <p:sldId id="271" r:id="rId16"/>
    <p:sldId id="298" r:id="rId17"/>
    <p:sldId id="274" r:id="rId18"/>
    <p:sldId id="289" r:id="rId19"/>
    <p:sldId id="302" r:id="rId20"/>
    <p:sldId id="294" r:id="rId21"/>
    <p:sldId id="300" r:id="rId22"/>
    <p:sldId id="306" r:id="rId23"/>
    <p:sldId id="303" r:id="rId24"/>
    <p:sldId id="266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mb428@netzero.net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6184" autoAdjust="0"/>
    <p:restoredTop sz="71231" autoAdjust="0"/>
  </p:normalViewPr>
  <p:slideViewPr>
    <p:cSldViewPr>
      <p:cViewPr varScale="1">
        <p:scale>
          <a:sx n="113" d="100"/>
          <a:sy n="113" d="100"/>
        </p:scale>
        <p:origin x="144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P:\Budget%202018\BUDRPT18\COT%20Presentation\2016.09.09%20Data%20for%20COT%20Presentation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8%20Data%20for%20COT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8%20Data%20for%20COT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3%20Data%20for%20COT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3%20Data%20for%20COT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5%20Data%20for%20COT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5%20Data%20for%20COT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5%20Data%20for%20COT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jaguar\dmorgan\Budget%202019\BUDRPT19\COT%20Presentation\2017.09.15%20Data%20for%20COT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jaguar\dmorgan\Budget%202019\BUDRPT19\COT%20Presentation\2017.09.15%20Data%20for%20COT%20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8375147444281061E-2"/>
          <c:y val="0.12183231638648789"/>
          <c:w val="0.9663122296854848"/>
          <c:h val="0.8477805079268258"/>
        </c:manualLayout>
      </c:layout>
      <c:pie3DChart>
        <c:varyColors val="1"/>
        <c:ser>
          <c:idx val="0"/>
          <c:order val="0"/>
          <c:tx>
            <c:strRef>
              <c:f>Sheet1!$F$13</c:f>
              <c:strCache>
                <c:ptCount val="1"/>
              </c:strCache>
            </c:strRef>
          </c:tx>
          <c:dPt>
            <c:idx val="0"/>
            <c:bubble3D val="0"/>
            <c:explosion val="35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</c:dPt>
          <c:dPt>
            <c:idx val="1"/>
            <c:bubble3D val="0"/>
            <c:explosion val="29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inEnd"/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1CACE3"/>
                </a:solidFill>
                <a:round/>
              </a:ln>
              <a:effectLst>
                <a:outerShdw blurRad="50800" dist="38100" dir="2700000" algn="tl" rotWithShape="0">
                  <a:srgbClr val="1CACE3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numRef>
              <c:f>Sheet1!$B$14:$B$17</c:f>
              <c:numCache>
                <c:formatCode>General</c:formatCode>
                <c:ptCount val="4"/>
              </c:numCache>
            </c:numRef>
          </c:cat>
          <c:val>
            <c:numRef>
              <c:f>Sheet1!$F$14:$F$17</c:f>
              <c:numCache>
                <c:formatCode>General</c:formatCode>
                <c:ptCount val="4"/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 anchor="t" anchorCtr="0"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'Slide 22'!$A$4</c:f>
              <c:strCache>
                <c:ptCount val="1"/>
                <c:pt idx="0">
                  <c:v>Tuition</c:v>
                </c:pt>
              </c:strCache>
            </c:strRef>
          </c:tx>
          <c:spPr>
            <a:solidFill>
              <a:schemeClr val="accent2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22'!$B$4:$E$4</c:f>
              <c:numCache>
                <c:formatCode>"$"#,##0</c:formatCode>
                <c:ptCount val="4"/>
                <c:pt idx="0">
                  <c:v>7492</c:v>
                </c:pt>
                <c:pt idx="1">
                  <c:v>6000</c:v>
                </c:pt>
                <c:pt idx="2">
                  <c:v>15768</c:v>
                </c:pt>
                <c:pt idx="3">
                  <c:v>18130</c:v>
                </c:pt>
              </c:numCache>
            </c:numRef>
          </c:val>
        </c:ser>
        <c:ser>
          <c:idx val="1"/>
          <c:order val="1"/>
          <c:tx>
            <c:strRef>
              <c:f>'Slide 22'!$A$5</c:f>
              <c:strCache>
                <c:ptCount val="1"/>
                <c:pt idx="0">
                  <c:v>Fees</c:v>
                </c:pt>
              </c:strCache>
            </c:strRef>
          </c:tx>
          <c:spPr>
            <a:solidFill>
              <a:schemeClr val="accent2">
                <a:shade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22'!$B$5:$E$5</c:f>
              <c:numCache>
                <c:formatCode>"$"#,##0</c:formatCode>
                <c:ptCount val="4"/>
                <c:pt idx="0">
                  <c:v>2806</c:v>
                </c:pt>
                <c:pt idx="1">
                  <c:v>3240</c:v>
                </c:pt>
                <c:pt idx="2">
                  <c:v>890</c:v>
                </c:pt>
                <c:pt idx="3">
                  <c:v>950</c:v>
                </c:pt>
              </c:numCache>
            </c:numRef>
          </c:val>
        </c:ser>
        <c:ser>
          <c:idx val="2"/>
          <c:order val="2"/>
          <c:tx>
            <c:strRef>
              <c:f>'Slide 22'!$A$6</c:f>
              <c:strCache>
                <c:ptCount val="1"/>
                <c:pt idx="0">
                  <c:v>Room</c:v>
                </c:pt>
              </c:strCache>
            </c:strRef>
          </c:tx>
          <c:spPr>
            <a:solidFill>
              <a:schemeClr val="accent2">
                <a:tint val="8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22'!$B$6:$E$6</c:f>
              <c:numCache>
                <c:formatCode>"$"#,##0</c:formatCode>
                <c:ptCount val="4"/>
                <c:pt idx="0">
                  <c:v>6000</c:v>
                </c:pt>
                <c:pt idx="1">
                  <c:v>5304</c:v>
                </c:pt>
                <c:pt idx="2">
                  <c:v>7752</c:v>
                </c:pt>
                <c:pt idx="3">
                  <c:v>6400</c:v>
                </c:pt>
              </c:numCache>
            </c:numRef>
          </c:val>
        </c:ser>
        <c:ser>
          <c:idx val="3"/>
          <c:order val="3"/>
          <c:tx>
            <c:strRef>
              <c:f>'Slide 22'!$A$7</c:f>
              <c:strCache>
                <c:ptCount val="1"/>
                <c:pt idx="0">
                  <c:v>Board</c:v>
                </c:pt>
              </c:strCache>
            </c:strRef>
          </c:tx>
          <c:spPr>
            <a:solidFill>
              <a:schemeClr val="accent2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22'!$B$3:$E$3</c:f>
              <c:strCache>
                <c:ptCount val="4"/>
                <c:pt idx="0">
                  <c:v>ESU</c:v>
                </c:pt>
                <c:pt idx="1">
                  <c:v>Northampton</c:v>
                </c:pt>
                <c:pt idx="2">
                  <c:v>Temple</c:v>
                </c:pt>
                <c:pt idx="3">
                  <c:v>Pitt</c:v>
                </c:pt>
              </c:strCache>
            </c:strRef>
          </c:cat>
          <c:val>
            <c:numRef>
              <c:f>'Slide 22'!$B$7:$E$7</c:f>
              <c:numCache>
                <c:formatCode>"$"#,##0</c:formatCode>
                <c:ptCount val="4"/>
                <c:pt idx="0">
                  <c:v>2792</c:v>
                </c:pt>
                <c:pt idx="1">
                  <c:v>3520</c:v>
                </c:pt>
                <c:pt idx="2">
                  <c:v>3998</c:v>
                </c:pt>
                <c:pt idx="3">
                  <c:v>5050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204056"/>
        <c:axId val="411204448"/>
      </c:barChart>
      <c:catAx>
        <c:axId val="411204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204448"/>
        <c:crosses val="autoZero"/>
        <c:auto val="1"/>
        <c:lblAlgn val="ctr"/>
        <c:lblOffset val="100"/>
        <c:noMultiLvlLbl val="0"/>
      </c:catAx>
      <c:valAx>
        <c:axId val="41120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204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525299936393744E-2"/>
          <c:y val="6.8927145468826861E-2"/>
          <c:w val="0.81388888888888888"/>
          <c:h val="0.81725752784838901"/>
        </c:manualLayout>
      </c:layout>
      <c:pie3D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10416666666666667"/>
                  <c:y val="0.1948051948051948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834711286089236"/>
                      <c:h val="0.1080952380952380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1.3887795275590547E-3"/>
                  <c:y val="-0.103896103896103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722222222222217"/>
                      <c:h val="0.1556495210825919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1666666666666672"/>
                  <c:y val="-2.597402597402597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'Slide 8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8 Revenue'!$C$4:$C$6</c:f>
              <c:numCache>
                <c:formatCode>0.0%</c:formatCode>
                <c:ptCount val="3"/>
                <c:pt idx="0">
                  <c:v>0.68799999999999994</c:v>
                </c:pt>
                <c:pt idx="1">
                  <c:v>0.25700000000000001</c:v>
                </c:pt>
                <c:pt idx="2">
                  <c:v>5.5E-2</c:v>
                </c:pt>
              </c:numCache>
            </c:numRef>
          </c:val>
        </c:ser>
        <c:ser>
          <c:idx val="1"/>
          <c:order val="1"/>
          <c:explosion val="12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'Slide 8 Revenue'!$A$4:$A$6</c:f>
              <c:strCache>
                <c:ptCount val="3"/>
                <c:pt idx="0">
                  <c:v>Tuition &amp; Fees</c:v>
                </c:pt>
                <c:pt idx="1">
                  <c:v>State Appropriation</c:v>
                </c:pt>
                <c:pt idx="2">
                  <c:v>Other</c:v>
                </c:pt>
              </c:strCache>
            </c:strRef>
          </c:cat>
          <c:val>
            <c:numRef>
              <c:f>'Slide 8 Revenue'!#REF!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11 Salaries'!$B$3</c:f>
              <c:strCache>
                <c:ptCount val="1"/>
                <c:pt idx="0">
                  <c:v>2016-2017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11 Salaries'!$A$4:$A$8</c:f>
              <c:strCache>
                <c:ptCount val="5"/>
                <c:pt idx="0">
                  <c:v>Faculty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11 Salaries'!$B$4:$B$8</c:f>
              <c:numCache>
                <c:formatCode>_(* #,##0_);_(* \(#,##0\);_(* "-"??_);_(@_)</c:formatCode>
                <c:ptCount val="5"/>
                <c:pt idx="0">
                  <c:v>29519338</c:v>
                </c:pt>
                <c:pt idx="1">
                  <c:v>6336066</c:v>
                </c:pt>
                <c:pt idx="2">
                  <c:v>7365170</c:v>
                </c:pt>
                <c:pt idx="3">
                  <c:v>1786082</c:v>
                </c:pt>
                <c:pt idx="4">
                  <c:v>3938742</c:v>
                </c:pt>
              </c:numCache>
            </c:numRef>
          </c:val>
        </c:ser>
        <c:ser>
          <c:idx val="1"/>
          <c:order val="1"/>
          <c:tx>
            <c:strRef>
              <c:f>'Slide 11 Salaries'!$C$3</c:f>
              <c:strCache>
                <c:ptCount val="1"/>
                <c:pt idx="0">
                  <c:v>2017-2018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11 Salaries'!$A$4:$A$8</c:f>
              <c:strCache>
                <c:ptCount val="5"/>
                <c:pt idx="0">
                  <c:v>Faculty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All Other</c:v>
                </c:pt>
              </c:strCache>
            </c:strRef>
          </c:cat>
          <c:val>
            <c:numRef>
              <c:f>'Slide 11 Salaries'!$C$4:$C$8</c:f>
              <c:numCache>
                <c:formatCode>_(* #,##0_);_(* \(#,##0\);_(* "-"??_);_(@_)</c:formatCode>
                <c:ptCount val="5"/>
                <c:pt idx="0">
                  <c:v>29790913</c:v>
                </c:pt>
                <c:pt idx="1">
                  <c:v>6979018</c:v>
                </c:pt>
                <c:pt idx="2">
                  <c:v>8356207</c:v>
                </c:pt>
                <c:pt idx="3">
                  <c:v>1974039</c:v>
                </c:pt>
                <c:pt idx="4">
                  <c:v>3578249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738520"/>
        <c:axId val="273738912"/>
        <c:axId val="0"/>
      </c:bar3DChart>
      <c:catAx>
        <c:axId val="273738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738912"/>
        <c:crosses val="autoZero"/>
        <c:auto val="1"/>
        <c:lblAlgn val="ctr"/>
        <c:lblOffset val="100"/>
        <c:noMultiLvlLbl val="0"/>
      </c:catAx>
      <c:valAx>
        <c:axId val="273738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738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292044139643845E-2"/>
          <c:y val="2.4284988740943801E-3"/>
          <c:w val="0.93413992605762985"/>
          <c:h val="0.91871297973369881"/>
        </c:manualLayout>
      </c:layout>
      <c:pie3D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0.1282744898823131"/>
                  <c:y val="0.1642382315327001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2.428498874094371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7921146953405018E-3"/>
                  <c:y val="-4.856997748188760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6163463438038022E-2"/>
                  <c:y val="-3.510901856520461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204341997572884"/>
                  <c:y val="-9.653072682102996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2524087714842097"/>
                  <c:y val="-6.833700221509694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2138728323699421"/>
                  <c:y val="-3.361344537815125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'Slide 12 Salaries &amp; Benefits'!$A$5:$A$12</c:f>
              <c:strCache>
                <c:ptCount val="8"/>
                <c:pt idx="0">
                  <c:v>Faculty</c:v>
                </c:pt>
                <c:pt idx="1">
                  <c:v>AFSCME</c:v>
                </c:pt>
                <c:pt idx="2">
                  <c:v>Non-Represented</c:v>
                </c:pt>
                <c:pt idx="3">
                  <c:v>SCUPA</c:v>
                </c:pt>
                <c:pt idx="4">
                  <c:v>Coaches</c:v>
                </c:pt>
                <c:pt idx="5">
                  <c:v>Police</c:v>
                </c:pt>
                <c:pt idx="6">
                  <c:v>Nurses</c:v>
                </c:pt>
                <c:pt idx="7">
                  <c:v>All Other</c:v>
                </c:pt>
              </c:strCache>
            </c:strRef>
          </c:cat>
          <c:val>
            <c:numRef>
              <c:f>'Slide 12 Salaries &amp; Benefits'!$B$5:$B$12</c:f>
              <c:numCache>
                <c:formatCode>0.00%</c:formatCode>
                <c:ptCount val="8"/>
                <c:pt idx="0">
                  <c:v>0.55710000000000004</c:v>
                </c:pt>
                <c:pt idx="1">
                  <c:v>0.1764</c:v>
                </c:pt>
                <c:pt idx="2">
                  <c:v>0.16070000000000001</c:v>
                </c:pt>
                <c:pt idx="3">
                  <c:v>4.1700000000000001E-2</c:v>
                </c:pt>
                <c:pt idx="4">
                  <c:v>2.7699999999999999E-2</c:v>
                </c:pt>
                <c:pt idx="5">
                  <c:v>1.26E-2</c:v>
                </c:pt>
                <c:pt idx="6">
                  <c:v>8.9999999999999998E-4</c:v>
                </c:pt>
                <c:pt idx="7">
                  <c:v>2.29E-2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13 EE Benefits'!$B$3</c:f>
              <c:strCache>
                <c:ptCount val="1"/>
                <c:pt idx="0">
                  <c:v>2016-17 Actual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13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13 EE Benefits'!$B$4:$B$6</c:f>
              <c:numCache>
                <c:formatCode>_(* #,##0_);_(* \(#,##0\);_(* "-"??_);_(@_)</c:formatCode>
                <c:ptCount val="3"/>
                <c:pt idx="0">
                  <c:v>10622670</c:v>
                </c:pt>
                <c:pt idx="1">
                  <c:v>6548879</c:v>
                </c:pt>
                <c:pt idx="2">
                  <c:v>4367318</c:v>
                </c:pt>
              </c:numCache>
            </c:numRef>
          </c:val>
        </c:ser>
        <c:ser>
          <c:idx val="1"/>
          <c:order val="1"/>
          <c:tx>
            <c:strRef>
              <c:f>'Slide 13 EE Benefits'!$C$3</c:f>
              <c:strCache>
                <c:ptCount val="1"/>
                <c:pt idx="0">
                  <c:v>2017-18 Proposed Budget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'Slide 13 EE Benefits'!$A$4:$A$6</c:f>
              <c:strCache>
                <c:ptCount val="3"/>
                <c:pt idx="0">
                  <c:v>Healthcare</c:v>
                </c:pt>
                <c:pt idx="1">
                  <c:v>Retirement</c:v>
                </c:pt>
                <c:pt idx="2">
                  <c:v>Other Benefits</c:v>
                </c:pt>
              </c:strCache>
            </c:strRef>
          </c:cat>
          <c:val>
            <c:numRef>
              <c:f>'Slide 13 EE Benefits'!$C$4:$C$6</c:f>
              <c:numCache>
                <c:formatCode>_(* #,##0_);_(* \(#,##0\);_(* "-"??_);_(@_)</c:formatCode>
                <c:ptCount val="3"/>
                <c:pt idx="0">
                  <c:v>11083377</c:v>
                </c:pt>
                <c:pt idx="1">
                  <c:v>7618090</c:v>
                </c:pt>
                <c:pt idx="2">
                  <c:v>4993269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740088"/>
        <c:axId val="273879792"/>
        <c:axId val="0"/>
      </c:bar3DChart>
      <c:catAx>
        <c:axId val="27374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879792"/>
        <c:crosses val="autoZero"/>
        <c:auto val="1"/>
        <c:lblAlgn val="ctr"/>
        <c:lblOffset val="100"/>
        <c:noMultiLvlLbl val="0"/>
      </c:catAx>
      <c:valAx>
        <c:axId val="27387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740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0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034112866523938E-2"/>
          <c:y val="5.775793269743721E-2"/>
          <c:w val="0.87232174103237092"/>
          <c:h val="0.72333973497215287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'Slide 14 Comp Analysis'!$A$14:$B$14</c:f>
              <c:strCache>
                <c:ptCount val="2"/>
                <c:pt idx="0">
                  <c:v>Salaries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14 Comp Analysis'!$C$13:$H$13</c:f>
              <c:strCache>
                <c:ptCount val="4"/>
                <c:pt idx="0">
                  <c:v>Actual           2014-15</c:v>
                </c:pt>
                <c:pt idx="1">
                  <c:v>Actual            2015-16</c:v>
                </c:pt>
                <c:pt idx="2">
                  <c:v>Actual         2016-17</c:v>
                </c:pt>
                <c:pt idx="3">
                  <c:v>Proposed      2017-18</c:v>
                </c:pt>
              </c:strCache>
            </c:strRef>
          </c:cat>
          <c:val>
            <c:numRef>
              <c:f>'Slide 14 Comp Analysis'!$C$14:$H$14</c:f>
              <c:numCache>
                <c:formatCode>0.00%</c:formatCode>
                <c:ptCount val="4"/>
                <c:pt idx="0">
                  <c:v>0.69910000000000005</c:v>
                </c:pt>
                <c:pt idx="1">
                  <c:v>0.68579999999999997</c:v>
                </c:pt>
                <c:pt idx="2">
                  <c:v>0.69440000000000002</c:v>
                </c:pt>
                <c:pt idx="3">
                  <c:v>0.68140000000000001</c:v>
                </c:pt>
              </c:numCache>
            </c:numRef>
          </c:val>
        </c:ser>
        <c:ser>
          <c:idx val="1"/>
          <c:order val="1"/>
          <c:tx>
            <c:strRef>
              <c:f>'Slide 14 Comp Analysis'!$A$15:$B$15</c:f>
              <c:strCache>
                <c:ptCount val="2"/>
                <c:pt idx="0">
                  <c:v>Benefits</c:v>
                </c:pt>
              </c:strCache>
            </c:strRef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'Slide 14 Comp Analysis'!$C$13:$H$13</c:f>
              <c:strCache>
                <c:ptCount val="4"/>
                <c:pt idx="0">
                  <c:v>Actual           2014-15</c:v>
                </c:pt>
                <c:pt idx="1">
                  <c:v>Actual            2015-16</c:v>
                </c:pt>
                <c:pt idx="2">
                  <c:v>Actual         2016-17</c:v>
                </c:pt>
                <c:pt idx="3">
                  <c:v>Proposed      2017-18</c:v>
                </c:pt>
              </c:strCache>
            </c:strRef>
          </c:cat>
          <c:val>
            <c:numRef>
              <c:f>'Slide 14 Comp Analysis'!$C$15:$H$15</c:f>
              <c:numCache>
                <c:formatCode>0.00%</c:formatCode>
                <c:ptCount val="4"/>
                <c:pt idx="0">
                  <c:v>0.3009</c:v>
                </c:pt>
                <c:pt idx="1">
                  <c:v>0.31419999999999998</c:v>
                </c:pt>
                <c:pt idx="2">
                  <c:v>0.30559999999999998</c:v>
                </c:pt>
                <c:pt idx="3">
                  <c:v>0.31859999999999999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73880576"/>
        <c:axId val="273880968"/>
        <c:axId val="0"/>
      </c:bar3DChart>
      <c:catAx>
        <c:axId val="27388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880968"/>
        <c:crosses val="autoZero"/>
        <c:auto val="1"/>
        <c:lblAlgn val="ctr"/>
        <c:lblOffset val="100"/>
        <c:noMultiLvlLbl val="0"/>
      </c:catAx>
      <c:valAx>
        <c:axId val="273880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3880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'Slide 15-16'!$B$4</c:f>
              <c:strCache>
                <c:ptCount val="1"/>
                <c:pt idx="0">
                  <c:v>Actual 2016-17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tint val="96000"/>
                    <a:lumMod val="104000"/>
                  </a:schemeClr>
                </a:gs>
                <a:gs pos="100000">
                  <a:schemeClr val="accent2">
                    <a:shade val="76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15-16'!$B$5:$B$8</c:f>
              <c:numCache>
                <c:formatCode>_(* #,##0_);_(* \(#,##0\);_(* "-"??_);_(@_)</c:formatCode>
                <c:ptCount val="4"/>
                <c:pt idx="0">
                  <c:v>14836496</c:v>
                </c:pt>
                <c:pt idx="1">
                  <c:v>2328407</c:v>
                </c:pt>
                <c:pt idx="2">
                  <c:v>1125000</c:v>
                </c:pt>
                <c:pt idx="3">
                  <c:v>2168568</c:v>
                </c:pt>
              </c:numCache>
            </c:numRef>
          </c:val>
        </c:ser>
        <c:ser>
          <c:idx val="1"/>
          <c:order val="1"/>
          <c:tx>
            <c:strRef>
              <c:f>'Slide 15-16'!$C$4</c:f>
              <c:strCache>
                <c:ptCount val="1"/>
                <c:pt idx="0">
                  <c:v>Proposed 2017-18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tint val="96000"/>
                    <a:lumMod val="104000"/>
                  </a:schemeClr>
                </a:gs>
                <a:gs pos="100000">
                  <a:schemeClr val="accent2">
                    <a:tint val="77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'Slide 15-16'!$A$5:$A$8</c:f>
              <c:strCache>
                <c:ptCount val="4"/>
                <c:pt idx="0">
                  <c:v>Operating  Expenses</c:v>
                </c:pt>
                <c:pt idx="1">
                  <c:v>Student Aid</c:v>
                </c:pt>
                <c:pt idx="2">
                  <c:v>Foundation Support</c:v>
                </c:pt>
                <c:pt idx="3">
                  <c:v>Camps/Confs/Programs</c:v>
                </c:pt>
              </c:strCache>
            </c:strRef>
          </c:cat>
          <c:val>
            <c:numRef>
              <c:f>'Slide 15-16'!$C$5:$C$8</c:f>
              <c:numCache>
                <c:formatCode>_(* #,##0_);_(* \(#,##0\);_(* "-"??_);_(@_)</c:formatCode>
                <c:ptCount val="4"/>
                <c:pt idx="0">
                  <c:v>17350607</c:v>
                </c:pt>
                <c:pt idx="1">
                  <c:v>2602430</c:v>
                </c:pt>
                <c:pt idx="2">
                  <c:v>1125000</c:v>
                </c:pt>
                <c:pt idx="3">
                  <c:v>1765881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1034112"/>
        <c:axId val="411034504"/>
        <c:axId val="0"/>
      </c:bar3DChart>
      <c:catAx>
        <c:axId val="41103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034504"/>
        <c:crosses val="autoZero"/>
        <c:auto val="1"/>
        <c:lblAlgn val="ctr"/>
        <c:lblOffset val="100"/>
        <c:noMultiLvlLbl val="0"/>
      </c:catAx>
      <c:valAx>
        <c:axId val="411034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034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3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0.27898550724637683"/>
                  <c:y val="2.347417840375586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575188291680932"/>
                      <c:h val="7.9485294117647057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0.10507246376811601"/>
                  <c:y val="1.715695924038906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520540910647039"/>
                      <c:h val="0.115551567083526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673913043478254"/>
                  <c:y val="2.696078431372566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48550724637682"/>
                      <c:h val="7.9485294117647057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1.8115942028985507E-3"/>
                  <c:y val="-1.225480546549328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53260869565218"/>
                      <c:h val="0.115551567083526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'Slide 18'!$A$5:$A$8</c:f>
              <c:strCache>
                <c:ptCount val="4"/>
                <c:pt idx="0">
                  <c:v>Salaries &amp; Benefits</c:v>
                </c:pt>
                <c:pt idx="1">
                  <c:v>Utilities, Services &amp; Supplies</c:v>
                </c:pt>
                <c:pt idx="2">
                  <c:v>Student Financial Aid</c:v>
                </c:pt>
                <c:pt idx="3">
                  <c:v>Capital Expenditures &amp; Transfer</c:v>
                </c:pt>
              </c:strCache>
            </c:strRef>
          </c:cat>
          <c:val>
            <c:numRef>
              <c:f>'Slide 18'!$B$5:$B$8</c:f>
              <c:numCache>
                <c:formatCode>0.00%</c:formatCode>
                <c:ptCount val="4"/>
                <c:pt idx="0">
                  <c:v>0.70640000000000003</c:v>
                </c:pt>
                <c:pt idx="1">
                  <c:v>0.1923</c:v>
                </c:pt>
                <c:pt idx="2">
                  <c:v>2.47E-2</c:v>
                </c:pt>
                <c:pt idx="3">
                  <c:v>7.6600000000000001E-2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7.6164885299704416E-2"/>
                  <c:y val="0.11029421414234994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137094253534032"/>
                      <c:h val="0.1756372549019607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8.9598691840754639E-4"/>
                  <c:y val="-0.1102940211517678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097666595781697"/>
                      <c:h val="0.1335662729658792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0430103354232404"/>
                  <c:y val="-2.2058727034120741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352147059541535"/>
                      <c:h val="0.13356627296587925"/>
                    </c:manualLayout>
                  </c15:layout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'Slide 20'!$A$5:$A$7</c:f>
              <c:strCache>
                <c:ptCount val="3"/>
                <c:pt idx="0">
                  <c:v>Educational &amp; General</c:v>
                </c:pt>
                <c:pt idx="1">
                  <c:v>Auxiliary</c:v>
                </c:pt>
                <c:pt idx="2">
                  <c:v>Restricted</c:v>
                </c:pt>
              </c:strCache>
            </c:strRef>
          </c:cat>
          <c:val>
            <c:numRef>
              <c:f>'Slide 20'!$B$5:$B$7</c:f>
              <c:numCache>
                <c:formatCode>"$"#,##0</c:formatCode>
                <c:ptCount val="3"/>
                <c:pt idx="0">
                  <c:v>105282888</c:v>
                </c:pt>
                <c:pt idx="1">
                  <c:v>20788504</c:v>
                </c:pt>
                <c:pt idx="2">
                  <c:v>19528870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'Slide 20'!$A$5:$A$7</c:f>
              <c:strCache>
                <c:ptCount val="3"/>
                <c:pt idx="0">
                  <c:v>Educational &amp; General</c:v>
                </c:pt>
                <c:pt idx="1">
                  <c:v>Auxiliary</c:v>
                </c:pt>
                <c:pt idx="2">
                  <c:v>Restricted</c:v>
                </c:pt>
              </c:strCache>
            </c:strRef>
          </c:cat>
          <c:val>
            <c:numRef>
              <c:f>'Slide 20'!$C$5:$C$7</c:f>
              <c:numCache>
                <c:formatCode>0.0%</c:formatCode>
                <c:ptCount val="3"/>
                <c:pt idx="0">
                  <c:v>0.72299999999999998</c:v>
                </c:pt>
                <c:pt idx="1">
                  <c:v>0.14299999999999999</c:v>
                </c:pt>
                <c:pt idx="2">
                  <c:v>0.13400000000000001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33FB9E-B380-498F-8746-5849FF67F9B0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3DF8272-7AEB-4FC1-8B2B-D9E7B9E2E7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309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1D660F-8D27-490C-A743-E80C417916C5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576"/>
            <a:ext cx="5608320" cy="3660775"/>
          </a:xfrm>
          <a:prstGeom prst="rect">
            <a:avLst/>
          </a:prstGeom>
        </p:spPr>
        <p:txBody>
          <a:bodyPr vert="horz" lIns="93172" tIns="46587" rIns="93172" bIns="4658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6"/>
            <a:ext cx="3037840" cy="466725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36DAC50-6E8F-45A7-BFF4-F1B75F00C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3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689FDE-470A-4599-BBC2-231A5FFEEFEE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72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900" smtClean="0"/>
              <a:t>	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58EF25-1376-4C2F-A318-39B1A643B3A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21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Provide a list of what’s covered in Other: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Wages, Other Pay (non-APSCUF), Overtime, Shift Differential,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Sick/Annual Pay-Out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What’s in Other Faculty Pay: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Overload &amp; Other Pay such as Distance Ed, Individualized Instruction, 	Independent Study, etc. including Extended Learning	</a:t>
            </a:r>
          </a:p>
          <a:p>
            <a:pPr>
              <a:spcBef>
                <a:spcPct val="0"/>
              </a:spcBef>
            </a:pPr>
            <a:endParaRPr lang="en-US" altLang="en-US" dirty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4E4F6D-9826-4494-9803-CAE1804B1BA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335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  <a:p>
            <a:pPr>
              <a:spcBef>
                <a:spcPct val="0"/>
              </a:spcBef>
            </a:pPr>
            <a:r>
              <a:rPr lang="en-US" dirty="0" smtClean="0"/>
              <a:t>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6C7BBD-9DC2-4426-9C3A-1CE779280E3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3629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213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Provide a list of what’s covered in Other: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	Social </a:t>
            </a:r>
            <a:r>
              <a:rPr lang="en-US" altLang="en-US" dirty="0" smtClean="0"/>
              <a:t>Security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Medicare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Unemployment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Workers</a:t>
            </a:r>
            <a:r>
              <a:rPr lang="en-US" altLang="en-US" dirty="0" smtClean="0"/>
              <a:t>’ </a:t>
            </a:r>
            <a:r>
              <a:rPr lang="en-US" altLang="en-US" dirty="0" smtClean="0"/>
              <a:t>Comp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Group Life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	</a:t>
            </a:r>
            <a:r>
              <a:rPr lang="en-US" altLang="en-US" dirty="0" smtClean="0"/>
              <a:t>EE </a:t>
            </a:r>
            <a:r>
              <a:rPr lang="en-US" altLang="en-US" dirty="0" smtClean="0"/>
              <a:t>Tuition Waiver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E3809D-9559-49EA-87FC-2DDCBC44C3B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893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2F0387D-C288-4876-859D-5872AA247FBD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116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900" b="1" dirty="0" smtClean="0"/>
              <a:t>Provide a high level list of what’s covered in </a:t>
            </a:r>
            <a:r>
              <a:rPr lang="en-US" altLang="en-US" sz="900" b="1" dirty="0" smtClean="0"/>
              <a:t>Operating Expenses</a:t>
            </a:r>
            <a:r>
              <a:rPr lang="en-US" altLang="en-US" sz="900" b="1" dirty="0" smtClean="0"/>
              <a:t>: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Phone			Lease-Police &amp; Ext Learning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Shuttle Service and Athletic Transportation	Coop Teachers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Marine Science Consortium		Bad Debt Expense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Marketing Plan			Strategic Plan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RED Building Maintenance		Deferred Maintenance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Banner Maintenance		Central Charges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Payments on Behalf of		ISF</a:t>
            </a:r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endParaRPr lang="en-US" altLang="en-US" sz="900" dirty="0" smtClean="0"/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altLang="en-US" sz="900" dirty="0" smtClean="0"/>
              <a:t> 					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B7D78B-1573-4824-AAB3-829B0E46560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9884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47800" y="67945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4191000"/>
            <a:ext cx="54102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b="1" dirty="0" smtClean="0"/>
              <a:t>Provide a high level list of what’s covered in </a:t>
            </a:r>
            <a:r>
              <a:rPr lang="en-US" altLang="en-US" b="1" dirty="0" smtClean="0"/>
              <a:t>Operating </a:t>
            </a:r>
            <a:r>
              <a:rPr lang="en-US" altLang="en-US" b="1" dirty="0" smtClean="0"/>
              <a:t>Expenses: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Phone			Lease-Police &amp; Ext Learning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Shuttle Service and Athletic Transportation	Coop Teachers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Marine Science Consortium		Bad Debt Expense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Marketing Plan		Strategic Plan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RED Building Maintenance		Deferred Maintenance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Banner Maintenance		Central Charges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Payments on Behalf of		ISF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				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D1F15-B618-4D52-A899-BA6990DB292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52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41370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C46323-F171-48CA-8AC1-CA47A46976DC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0483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E53DCA-1B8A-4AD1-87B4-B9CE71BB12F9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7258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7C48DE-6327-482C-87ED-4E26E2F2744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282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F02B421-8E22-4B6F-AD84-DCE4B31F5AC7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6020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4F091B-01EE-4969-A6CB-E7521DB4048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1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4639312"/>
            <a:ext cx="5608320" cy="4213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Instructional includes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Tuition	</a:t>
            </a:r>
            <a:r>
              <a:rPr lang="en-US" altLang="en-US" dirty="0" smtClean="0"/>
              <a:t>    	 </a:t>
            </a:r>
            <a:r>
              <a:rPr lang="en-US" altLang="en-US" dirty="0" smtClean="0"/>
              <a:t>Tech Fee	</a:t>
            </a:r>
            <a:r>
              <a:rPr lang="en-US" altLang="en-US" dirty="0" smtClean="0"/>
              <a:t>     </a:t>
            </a:r>
            <a:r>
              <a:rPr lang="en-US" altLang="en-US" dirty="0" smtClean="0"/>
              <a:t>ISF Fee	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General </a:t>
            </a:r>
            <a:r>
              <a:rPr lang="en-US" altLang="en-US" dirty="0" smtClean="0"/>
              <a:t>Fees include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University Center	</a:t>
            </a:r>
            <a:r>
              <a:rPr lang="en-US" altLang="en-US" dirty="0" smtClean="0"/>
              <a:t>Ecard</a:t>
            </a:r>
            <a:r>
              <a:rPr lang="en-US" altLang="en-US" dirty="0" smtClean="0"/>
              <a:t>	</a:t>
            </a:r>
            <a:r>
              <a:rPr lang="en-US" altLang="en-US" dirty="0" smtClean="0"/>
              <a:t>     </a:t>
            </a:r>
            <a:r>
              <a:rPr lang="en-US" altLang="en-US" dirty="0" smtClean="0"/>
              <a:t>Recreation Center	</a:t>
            </a: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/>
              <a:t> </a:t>
            </a:r>
            <a:r>
              <a:rPr lang="en-US" altLang="en-US" dirty="0" smtClean="0"/>
              <a:t>    </a:t>
            </a:r>
            <a:r>
              <a:rPr lang="en-US" altLang="en-US" dirty="0" err="1" smtClean="0"/>
              <a:t>Acad</a:t>
            </a:r>
            <a:r>
              <a:rPr lang="en-US" altLang="en-US" dirty="0" smtClean="0"/>
              <a:t> </a:t>
            </a:r>
            <a:r>
              <a:rPr lang="en-US" altLang="en-US" dirty="0" smtClean="0"/>
              <a:t>Records	</a:t>
            </a:r>
            <a:r>
              <a:rPr lang="en-US" altLang="en-US" dirty="0" smtClean="0"/>
              <a:t>Health </a:t>
            </a:r>
            <a:r>
              <a:rPr lang="en-US" altLang="en-US" dirty="0" smtClean="0"/>
              <a:t>Center	</a:t>
            </a:r>
            <a:r>
              <a:rPr lang="en-US" altLang="en-US" dirty="0" smtClean="0"/>
              <a:t>     Transportation</a:t>
            </a:r>
            <a:r>
              <a:rPr lang="en-US" altLang="en-US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     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Student Activity Fee	</a:t>
            </a:r>
            <a:r>
              <a:rPr lang="en-US" altLang="en-US" dirty="0" smtClean="0"/>
              <a:t>Stony Acres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Room		</a:t>
            </a:r>
            <a:r>
              <a:rPr lang="en-US" altLang="en-US" dirty="0"/>
              <a:t>Traditional double room rate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r>
              <a:rPr lang="en-US" altLang="en-US" dirty="0" smtClean="0"/>
              <a:t>Board		</a:t>
            </a:r>
            <a:r>
              <a:rPr lang="en-US" altLang="en-US" dirty="0" smtClean="0"/>
              <a:t>19 </a:t>
            </a:r>
            <a:r>
              <a:rPr lang="en-US" altLang="en-US" dirty="0" smtClean="0"/>
              <a:t>Meals per week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031858-6FC2-46FE-AB3B-8BFDB339051A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3527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Tuition 	NCCC	Other PA County Resident (</a:t>
            </a:r>
            <a:r>
              <a:rPr lang="en-US" dirty="0" err="1" smtClean="0"/>
              <a:t>excl</a:t>
            </a:r>
            <a:r>
              <a:rPr lang="en-US" dirty="0" smtClean="0"/>
              <a:t> Northampton or Monroe)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Room	All double Residence Hall - </a:t>
            </a:r>
            <a:r>
              <a:rPr lang="en-US" dirty="0" smtClean="0"/>
              <a:t>non-suite</a:t>
            </a:r>
          </a:p>
          <a:p>
            <a:endParaRPr lang="en-US" dirty="0"/>
          </a:p>
          <a:p>
            <a:r>
              <a:rPr lang="en-US" altLang="en-US" dirty="0"/>
              <a:t>Board	</a:t>
            </a:r>
            <a:r>
              <a:rPr lang="en-US" altLang="en-US" dirty="0" smtClean="0"/>
              <a:t>19 </a:t>
            </a:r>
            <a:r>
              <a:rPr lang="en-US" altLang="en-US" dirty="0"/>
              <a:t>Meals per </a:t>
            </a:r>
            <a:r>
              <a:rPr lang="en-US" altLang="en-US" dirty="0" smtClean="0"/>
              <a:t>week or similar plan</a:t>
            </a:r>
            <a:endParaRPr lang="en-US" alt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DAC50-6E8F-45A7-BFF4-F1B75F00CC6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467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50F0EB-CE02-485B-8A86-61FE132447C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1487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81F41C-E3CA-4112-A262-FEEE68A04E2B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14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14463" y="114300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46DCADF-E559-418E-B46E-7AAA442B66A4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99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EAB009-A902-4D12-B917-F843E738A3B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473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95ED8B-DFEA-4E11-AC67-AC1FEB80A61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2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95ED8B-DFEA-4E11-AC67-AC1FEB80A616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75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47800" y="1219200"/>
            <a:ext cx="4181475" cy="31369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73576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6166E7-F16C-461B-A6C0-DE21F569B79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4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1040" y="4495611"/>
            <a:ext cx="5608320" cy="39846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100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31DB98-9E15-4624-920D-BC910C4BD902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249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ADE0F4-5DC8-40A1-80AE-A46ED9CB2CC0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6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77886-5816-45F4-80F7-42933948E2F6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90C0-84C5-4298-9CDD-E4360A941B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04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75AA-B686-4D6F-9E64-6D73D4D70BE6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DB5E4-8097-4861-B719-33CB03EA0E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6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D1074-7C12-4303-B8B2-F89412B55B03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D7DB-F8C7-4E1A-9497-CC4DBBFC4B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05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B1D6-D7D6-4BEE-A6A8-05008F63A916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BBE99-C940-44BE-A325-770E050F4D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91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C055-9C8A-4392-A0CC-7F10265733C6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CF7E2-3966-46EA-82C8-C6CC344C5A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73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472F-9D26-4225-B526-A5690289B329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13021-4218-4BD3-8439-A78FA9111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23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0F8E4-C6AA-436D-BF23-E4FCD1BC13E2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1BC81-16D0-43D8-990C-A74AEBA62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98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0C52E-1005-475D-B53E-2FB9CC2CC0E8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E4C9F-5F93-4A74-9C7D-0F1C31F8EA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55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E8B7B-4531-4260-ADC0-2C497A9F0B8B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BFA46-20D6-4D33-8371-EB01DB009C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9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385EE-B6DE-4E7F-AB21-640FE4A813D4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6ADE1-D0CB-4030-9773-99D0D0066B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6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2E41-3E58-475D-B382-73871284E12B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E8FF-86E5-4D1D-9F42-68D429458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7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6A91B-7E9B-46A2-A786-14EF943325AF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6C526-1440-4C13-AB30-E2E4142A39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6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133FC-BA5D-4796-A812-B3F641ABBA56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1B597-D3D6-4583-9FCC-AD6C53122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6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2259-F85B-4D55-8A91-0B78372563F5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7DBA-A182-4F33-9F21-79D32BAF2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5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3FC60-96AD-44E5-9FFC-A60DEB98B3E8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8D31D-125E-4091-B1D2-33A622F04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79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AC8A6-0D13-46E9-8AE2-E827A3E6136F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864BD-0289-4C4C-B2AC-1CB6F6C808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8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100000">
              <a:srgbClr val="C5DEE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6F29142-3799-4D61-AA51-5B281CF0864A}" type="datetimeFigureOut">
              <a:rPr lang="en-US"/>
              <a:pPr>
                <a:defRPr/>
              </a:pPr>
              <a:t>11/16/2017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smtClean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0FA0BEE0-AABD-4058-A733-CFBACB1EE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8518525" cy="32210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BUDGET PROPOSAL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 &amp; General Fund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 2017-18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3" name="Subtitle 2"/>
          <p:cNvSpPr>
            <a:spLocks noGrp="1"/>
          </p:cNvSpPr>
          <p:nvPr>
            <p:ph type="subTitle" idx="1"/>
          </p:nvPr>
        </p:nvSpPr>
        <p:spPr>
          <a:xfrm>
            <a:off x="1516063" y="4386263"/>
            <a:ext cx="6400800" cy="1066800"/>
          </a:xfrm>
        </p:spPr>
        <p:txBody>
          <a:bodyPr/>
          <a:lstStyle/>
          <a:p>
            <a:pPr algn="ctr"/>
            <a: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COUNCIL OF TRUSTEES MEETING</a:t>
            </a:r>
            <a:b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September 21, 2017</a:t>
            </a:r>
          </a:p>
          <a:p>
            <a:pPr algn="ctr"/>
            <a:endParaRPr lang="en-US" altLang="en-US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6670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56356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Expenditures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142740"/>
              </p:ext>
            </p:extLst>
          </p:nvPr>
        </p:nvGraphicFramePr>
        <p:xfrm>
          <a:off x="1371600" y="1066800"/>
          <a:ext cx="7619999" cy="4625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600200"/>
                <a:gridCol w="1600200"/>
                <a:gridCol w="1447799"/>
              </a:tblGrid>
              <a:tr h="1523866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4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Actual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</a:tr>
              <a:tr h="380966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685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Benefits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$74.37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53335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Non-Personnel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68573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Capital, Transfers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&amp; </a:t>
                      </a:r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Debt Service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(.76)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1631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Expenditures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$99.77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$105.28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$5.51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52600" y="381000"/>
            <a:ext cx="6324600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44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Salaries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8927"/>
              </p:ext>
            </p:extLst>
          </p:nvPr>
        </p:nvGraphicFramePr>
        <p:xfrm>
          <a:off x="1371600" y="1371600"/>
          <a:ext cx="7162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519112"/>
          </a:xfrm>
        </p:spPr>
        <p:txBody>
          <a:bodyPr/>
          <a:lstStyle/>
          <a:p>
            <a:pPr algn="ctr"/>
            <a:r>
              <a:rPr lang="en-US" altLang="en-US" sz="4400" b="1" dirty="0" smtClean="0"/>
              <a:t>Salaries &amp; Benefits</a:t>
            </a:r>
            <a:r>
              <a:rPr lang="en-US" altLang="en-US" sz="4400" dirty="0" smtClean="0"/>
              <a:t/>
            </a:r>
            <a:br>
              <a:rPr lang="en-US" altLang="en-US" sz="4400" dirty="0" smtClean="0"/>
            </a:br>
            <a:endParaRPr lang="en-US" altLang="en-US" sz="4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447800" y="5715000"/>
            <a:ext cx="40386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Note: Totals may vary due to rounding.</a:t>
            </a:r>
          </a:p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6806674"/>
              </p:ext>
            </p:extLst>
          </p:nvPr>
        </p:nvGraphicFramePr>
        <p:xfrm>
          <a:off x="1447800" y="1270461"/>
          <a:ext cx="7086600" cy="522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152400"/>
            <a:ext cx="6553200" cy="9144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 Benefits</a:t>
            </a:r>
            <a:br>
              <a:rPr lang="en-US" sz="49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29129"/>
              </p:ext>
            </p:extLst>
          </p:nvPr>
        </p:nvGraphicFramePr>
        <p:xfrm>
          <a:off x="1905000" y="1143000"/>
          <a:ext cx="6705600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6589713" cy="671513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7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Compensation Analysis</a:t>
            </a:r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408189"/>
              </p:ext>
            </p:extLst>
          </p:nvPr>
        </p:nvGraphicFramePr>
        <p:xfrm>
          <a:off x="1981200" y="1066800"/>
          <a:ext cx="6589713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2700"/>
            <a:ext cx="7543800" cy="8255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Non-Personnel Expenditures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195120"/>
              </p:ext>
            </p:extLst>
          </p:nvPr>
        </p:nvGraphicFramePr>
        <p:xfrm>
          <a:off x="1143000" y="1371600"/>
          <a:ext cx="769619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637"/>
                <a:gridCol w="1586845"/>
                <a:gridCol w="1745529"/>
                <a:gridCol w="1666188"/>
              </a:tblGrid>
              <a:tr h="14337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6627" marR="86627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2016-17 Actual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2017-18 Proposed</a:t>
                      </a: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endParaRPr lang="en-US" sz="2400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Change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26933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i="1" dirty="0" smtClean="0">
                          <a:latin typeface="Calibri" pitchFamily="34" charset="0"/>
                        </a:rPr>
                        <a:t>(in millions)</a:t>
                      </a:r>
                      <a:endParaRPr lang="en-US" sz="2000" b="1" i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9113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Operating Expenses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$14.83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$17.35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$2.52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45548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Student Aid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2.33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2.60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0.27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39083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Foundation Support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1.13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1.13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0.00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483755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latin typeface="Calibri" pitchFamily="34" charset="0"/>
                        </a:rPr>
                        <a:t>Camps &amp; Conferences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2.17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1.77</a:t>
                      </a: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 smtClean="0">
                          <a:latin typeface="Calibri" pitchFamily="34" charset="0"/>
                        </a:rPr>
                        <a:t>(0.40)</a:t>
                      </a:r>
                      <a:endParaRPr lang="en-US" sz="2200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  <a:tr h="551793"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latin typeface="Calibri" pitchFamily="34" charset="0"/>
                        </a:rPr>
                        <a:t>Total</a:t>
                      </a:r>
                      <a:r>
                        <a:rPr lang="en-US" sz="2200" b="1" baseline="0" dirty="0" smtClean="0">
                          <a:latin typeface="Calibri" pitchFamily="34" charset="0"/>
                        </a:rPr>
                        <a:t> Expenditures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$20.46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$22.85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>
                          <a:latin typeface="Calibri" pitchFamily="34" charset="0"/>
                        </a:rPr>
                        <a:t>$2.39</a:t>
                      </a:r>
                      <a:endParaRPr lang="en-US" sz="2200" b="1" dirty="0">
                        <a:latin typeface="Calibri" pitchFamily="34" charset="0"/>
                      </a:endParaRPr>
                    </a:p>
                  </a:txBody>
                  <a:tcPr marL="86627" marR="86627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6324600"/>
            <a:ext cx="409892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23888"/>
            <a:ext cx="6589713" cy="6715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Non-Personnel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</a:rPr>
              <a:t> Expenses </a:t>
            </a:r>
            <a:endParaRPr 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140265"/>
              </p:ext>
            </p:extLst>
          </p:nvPr>
        </p:nvGraphicFramePr>
        <p:xfrm>
          <a:off x="1981200" y="1295400"/>
          <a:ext cx="6705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9001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Capital, Transfers &amp; Debt Service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266347"/>
              </p:ext>
            </p:extLst>
          </p:nvPr>
        </p:nvGraphicFramePr>
        <p:xfrm>
          <a:off x="1333500" y="1371600"/>
          <a:ext cx="7200901" cy="4576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404"/>
                <a:gridCol w="1674629"/>
                <a:gridCol w="1507165"/>
                <a:gridCol w="1339703"/>
              </a:tblGrid>
              <a:tr h="1955324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406924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rtl="0" fontAlgn="ctr"/>
                      <a:endParaRPr lang="en-US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83888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&amp; Debt Service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$ 2.57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$ 2.98</a:t>
                      </a: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$0.41</a:t>
                      </a: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69115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(1.18)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  <a:tr h="6844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$8.83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$ 8.06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$(0.77)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304800"/>
            <a:ext cx="7315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2017-18 Expenditures &amp; Transfers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1295400" y="6369219"/>
            <a:ext cx="40334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</a:rPr>
              <a:t>Note: Totals may vary due to rounding.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198527"/>
              </p:ext>
            </p:extLst>
          </p:nvPr>
        </p:nvGraphicFramePr>
        <p:xfrm>
          <a:off x="1676400" y="838200"/>
          <a:ext cx="7010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001000" cy="22860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2017-2018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Operating Budget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(All Funds)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0386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3694113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467600" cy="3352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Major Budget Assumptions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Enrollment &amp; Revenue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Expenditure Projections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Educational &amp; General Budget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200" smtClean="0">
                <a:solidFill>
                  <a:schemeClr val="tx1"/>
                </a:solidFill>
                <a:latin typeface="Calibri" panose="020F0502020204030204" pitchFamily="34" charset="0"/>
              </a:rPr>
              <a:t>Total University Budget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486400"/>
            <a:ext cx="3327262" cy="1188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88" y="623888"/>
            <a:ext cx="6589712" cy="8239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2017-18 University Budget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9604122"/>
              </p:ext>
            </p:extLst>
          </p:nvPr>
        </p:nvGraphicFramePr>
        <p:xfrm>
          <a:off x="1676400" y="1371600"/>
          <a:ext cx="7086599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772400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Full-time,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373274"/>
              </p:ext>
            </p:extLst>
          </p:nvPr>
        </p:nvGraphicFramePr>
        <p:xfrm>
          <a:off x="990600" y="1524000"/>
          <a:ext cx="7924799" cy="4724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1"/>
                <a:gridCol w="2133600"/>
                <a:gridCol w="1904998"/>
              </a:tblGrid>
              <a:tr h="50666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Fees-Academic Year</a:t>
                      </a:r>
                      <a:endParaRPr lang="en-US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2016-17</a:t>
                      </a:r>
                      <a:endParaRPr lang="en-US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2017-18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Instructional</a:t>
                      </a:r>
                      <a:endParaRPr lang="en-US" sz="2000" baseline="30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   8,410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   8,706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General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Fees</a:t>
                      </a:r>
                      <a:endParaRPr lang="en-US" sz="20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1,200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1,238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Student Activity Fee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342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354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Room</a:t>
                      </a:r>
                      <a:endParaRPr lang="en-US" sz="200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5,680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6,000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Board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2,710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2,792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20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$18,342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$19,090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279436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Annual dollar increase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$748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  <a:tr h="49228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Overall percent increase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4.1%</a:t>
                      </a:r>
                      <a:endParaRPr lang="en-US" sz="2000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05946"/>
            <a:ext cx="6553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Undergraduate Full-time,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In-State, Residential Student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(Typical First-Year Student)</a:t>
            </a:r>
            <a:endParaRPr lang="en-US" sz="28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4105811"/>
              </p:ext>
            </p:extLst>
          </p:nvPr>
        </p:nvGraphicFramePr>
        <p:xfrm>
          <a:off x="1752600" y="1736705"/>
          <a:ext cx="6858000" cy="4816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7479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55588"/>
            <a:ext cx="6019800" cy="9763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Looking Ahead……</a:t>
            </a:r>
            <a:endParaRPr lang="en-US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467600" cy="3733800"/>
          </a:xfrm>
        </p:spPr>
        <p:txBody>
          <a:bodyPr/>
          <a:lstStyle/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Collective Bargaining Agreements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Enrollment 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Employee Benefit </a:t>
            </a: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Cost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Facility Infrastructure</a:t>
            </a:r>
          </a:p>
          <a:p>
            <a:pPr marL="971550" lvl="1" indent="-571500">
              <a:buClrTx/>
              <a:buFont typeface="Century Gothic" panose="020B0502020202020204" pitchFamily="34" charset="0"/>
              <a:buAutoNum type="alphaUcPeriod"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</a:rPr>
              <a:t>State Support</a:t>
            </a:r>
          </a:p>
          <a:p>
            <a:pPr marL="400050" lvl="1" indent="0">
              <a:buClrTx/>
              <a:buNone/>
            </a:pPr>
            <a:endParaRPr lang="en-US" altLang="en-US" sz="3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916" y="5638800"/>
            <a:ext cx="3327262" cy="11883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138" y="609600"/>
            <a:ext cx="6588125" cy="13716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  <a:endParaRPr lang="en-US" sz="8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411" y="2895600"/>
            <a:ext cx="4163578" cy="1486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18900000" algn="bl" rotWithShape="0">
                    <a:prstClr val="black">
                      <a:alpha val="27000"/>
                    </a:prstClr>
                  </a:outerShdw>
                </a:effectLst>
              </a:rPr>
              <a:t>Assumptions</a:t>
            </a:r>
            <a:endParaRPr lang="en-US" b="1" dirty="0">
              <a:solidFill>
                <a:schemeClr val="accent2">
                  <a:lumMod val="75000"/>
                </a:schemeClr>
              </a:solidFill>
              <a:effectLst>
                <a:outerShdw blurRad="50800" dist="38100" dir="18900000" algn="bl" rotWithShape="0">
                  <a:prstClr val="black">
                    <a:alpha val="27000"/>
                  </a:prst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448769"/>
              </p:ext>
            </p:extLst>
          </p:nvPr>
        </p:nvGraphicFramePr>
        <p:xfrm>
          <a:off x="1219200" y="1098550"/>
          <a:ext cx="7543800" cy="5016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010"/>
                <a:gridCol w="2106851"/>
                <a:gridCol w="2295939"/>
              </a:tblGrid>
              <a:tr h="1371670">
                <a:tc>
                  <a:txBody>
                    <a:bodyPr/>
                    <a:lstStyle/>
                    <a:p>
                      <a:endParaRPr lang="en-US" sz="20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2016-17 Budget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2017-18 Proposed</a:t>
                      </a:r>
                    </a:p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Budget</a:t>
                      </a:r>
                    </a:p>
                  </a:txBody>
                  <a:tcPr marT="45722" marB="45722">
                    <a:solidFill>
                      <a:srgbClr val="0070C0"/>
                    </a:solidFill>
                  </a:tcPr>
                </a:tc>
              </a:tr>
              <a:tr h="53571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Tuition</a:t>
                      </a:r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Rate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 2.5%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3.5%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Enrollment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1.1%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(.4)%</a:t>
                      </a: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State Appropriation</a:t>
                      </a:r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*</a:t>
                      </a:r>
                      <a:endParaRPr lang="en-US" sz="1800" dirty="0"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2.5%</a:t>
                      </a:r>
                      <a:endParaRPr lang="en-US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2.0%</a:t>
                      </a:r>
                    </a:p>
                  </a:txBody>
                  <a:tcPr marT="45722" marB="45722" anchor="ctr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Salaries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  .2%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2.1%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Healthcare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(3.5)%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(8.4)%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Retirement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10.2%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8.04%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  <a:tr h="51818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Utilities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  2.7%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Calibri" pitchFamily="34" charset="0"/>
                        </a:rPr>
                        <a:t>  4.5%</a:t>
                      </a:r>
                      <a:endParaRPr lang="en-US" sz="2800" dirty="0">
                        <a:latin typeface="Calibri" pitchFamily="34" charset="0"/>
                      </a:endParaRPr>
                    </a:p>
                  </a:txBody>
                  <a:tcPr marT="45722" marB="45722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24617" name="TextBox 2"/>
          <p:cNvSpPr txBox="1">
            <a:spLocks noChangeArrowheads="1"/>
          </p:cNvSpPr>
          <p:nvPr/>
        </p:nvSpPr>
        <p:spPr bwMode="auto">
          <a:xfrm>
            <a:off x="1600200" y="6400800"/>
            <a:ext cx="7010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*Does not reflect change in allocation formula.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2017-18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Enrollment &amp; Revenue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0386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 Headcount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062124"/>
              </p:ext>
            </p:extLst>
          </p:nvPr>
        </p:nvGraphicFramePr>
        <p:xfrm>
          <a:off x="1371600" y="949325"/>
          <a:ext cx="7658099" cy="560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875"/>
                <a:gridCol w="1347258"/>
                <a:gridCol w="1768537"/>
                <a:gridCol w="1351429"/>
              </a:tblGrid>
              <a:tr h="128953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4,811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4,807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(32)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FTE Enrollment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6,830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6806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(24)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0"/>
            <a:ext cx="7696200" cy="8001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Annualized FTE Enrollment</a:t>
            </a:r>
            <a:br>
              <a:rPr lang="en-US" sz="49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473843"/>
              </p:ext>
            </p:extLst>
          </p:nvPr>
        </p:nvGraphicFramePr>
        <p:xfrm>
          <a:off x="1371600" y="949325"/>
          <a:ext cx="7658099" cy="5604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0875"/>
                <a:gridCol w="1347258"/>
                <a:gridCol w="1768537"/>
                <a:gridCol w="1351429"/>
              </a:tblGrid>
              <a:tr h="1289539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Budget</a:t>
                      </a:r>
                    </a:p>
                  </a:txBody>
                  <a:tcPr marL="9525" marR="9525" marT="9524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0070C0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4,585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(46)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Undergrad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(14)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In-State Graduate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(4)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Out-of-State Graduate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2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  <a:tr h="86286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FTE Enrollment</a:t>
                      </a: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6,459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6,394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(65)                  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4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35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716374"/>
              </p:ext>
            </p:extLst>
          </p:nvPr>
        </p:nvGraphicFramePr>
        <p:xfrm>
          <a:off x="1295400" y="1066800"/>
          <a:ext cx="7620000" cy="5236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752600"/>
                <a:gridCol w="1981200"/>
                <a:gridCol w="1676400"/>
              </a:tblGrid>
              <a:tr h="152400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2016-17 Actual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2017-18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</a:tr>
              <a:tr h="401045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(in millions</a:t>
                      </a:r>
                      <a:r>
                        <a:rPr lang="en-US" sz="20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335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Tuition &amp; Fees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$69.83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$2.56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9202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Appropriation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27.09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.99 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527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Income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(1.42)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5275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Planned Use of Carryforward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$101.89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$105.28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$3.39</a:t>
                      </a:r>
                    </a:p>
                  </a:txBody>
                  <a:tcPr marL="9525" marR="9525" marT="9525" marB="0" anchor="b"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57313" y="6400800"/>
            <a:ext cx="4100512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Note: Totals may vary due to rounding.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11339" y="228601"/>
            <a:ext cx="6418262" cy="8382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</a:t>
            </a:r>
            <a:b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93031"/>
              </p:ext>
            </p:extLst>
          </p:nvPr>
        </p:nvGraphicFramePr>
        <p:xfrm>
          <a:off x="13106401" y="2438400"/>
          <a:ext cx="399613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525" y="254000"/>
            <a:ext cx="6589713" cy="784225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2017-18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Revenue</a:t>
            </a:r>
            <a:br>
              <a:rPr lang="en-US" sz="4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H="1">
            <a:off x="1897063" y="2133600"/>
            <a:ext cx="46037" cy="4603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9100684"/>
              </p:ext>
            </p:extLst>
          </p:nvPr>
        </p:nvGraphicFramePr>
        <p:xfrm>
          <a:off x="1752600" y="1038225"/>
          <a:ext cx="6751638" cy="5286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001000" cy="18288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2017-18</a:t>
            </a:r>
            <a:b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 Projections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4038600"/>
            <a:ext cx="3584458" cy="1280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isp">
    <a:dk1>
      <a:sysClr val="windowText" lastClr="000000"/>
    </a:dk1>
    <a:lt1>
      <a:sysClr val="window" lastClr="FFFFFF"/>
    </a:lt1>
    <a:dk2>
      <a:srgbClr val="2E5369"/>
    </a:dk2>
    <a:lt2>
      <a:srgbClr val="CFE2E7"/>
    </a:lt2>
    <a:accent1>
      <a:srgbClr val="353535"/>
    </a:accent1>
    <a:accent2>
      <a:srgbClr val="1CACE3"/>
    </a:accent2>
    <a:accent3>
      <a:srgbClr val="265991"/>
    </a:accent3>
    <a:accent4>
      <a:srgbClr val="7E40CC"/>
    </a:accent4>
    <a:accent5>
      <a:srgbClr val="B927E9"/>
    </a:accent5>
    <a:accent6>
      <a:srgbClr val="E833BF"/>
    </a:accent6>
    <a:hlink>
      <a:srgbClr val="2DA0F1"/>
    </a:hlink>
    <a:folHlink>
      <a:srgbClr val="7ED1E6"/>
    </a:folHlink>
  </a:clrScheme>
  <a:fontScheme name="Wisp">
    <a:maj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 panose="020B0502020202020204"/>
      <a:ea typeface=""/>
      <a:cs typeface=""/>
      <a:font script="Jpan" typeface="メイリオ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Wisp">
    <a:fillStyleLst>
      <a:solidFill>
        <a:schemeClr val="phClr"/>
      </a:solidFill>
      <a:solidFill>
        <a:schemeClr val="phClr">
          <a:tint val="70000"/>
          <a:lumMod val="104000"/>
        </a:schemeClr>
      </a:solidFill>
      <a:gradFill rotWithShape="1">
        <a:gsLst>
          <a:gs pos="0">
            <a:schemeClr val="phClr">
              <a:tint val="96000"/>
              <a:lumMod val="104000"/>
            </a:schemeClr>
          </a:gs>
          <a:gs pos="100000">
            <a:schemeClr val="phClr">
              <a:shade val="98000"/>
              <a:lumMod val="94000"/>
            </a:schemeClr>
          </a:gs>
        </a:gsLst>
        <a:lin ang="5400000" scaled="0"/>
      </a:gradFill>
    </a:fillStyleLst>
    <a:lnStyleLst>
      <a:ln w="9525" cap="rnd" cmpd="sng" algn="ctr">
        <a:solidFill>
          <a:schemeClr val="phClr">
            <a:shade val="90000"/>
          </a:schemeClr>
        </a:solidFill>
        <a:prstDash val="solid"/>
      </a:ln>
      <a:ln w="15875" cap="rnd" cmpd="sng" algn="ctr">
        <a:solidFill>
          <a:schemeClr val="phClr"/>
        </a:solidFill>
        <a:prstDash val="solid"/>
      </a:ln>
      <a:ln w="22225" cap="rnd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8100" dist="25400" dir="5400000" rotWithShape="0">
            <a:srgbClr val="000000">
              <a:alpha val="2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60000"/>
            </a:srgbClr>
          </a:outerShdw>
        </a:effectLst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0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lin ang="5400000" scaled="0"/>
      </a:gradFill>
      <a:gradFill rotWithShape="1">
        <a:gsLst>
          <a:gs pos="0">
            <a:schemeClr val="phClr">
              <a:tint val="90000"/>
              <a:satMod val="92000"/>
              <a:lumMod val="120000"/>
            </a:schemeClr>
          </a:gs>
          <a:gs pos="100000">
            <a:schemeClr val="phClr">
              <a:shade val="98000"/>
              <a:satMod val="120000"/>
              <a:lumMod val="98000"/>
            </a:schemeClr>
          </a:gs>
        </a:gsLst>
        <a:path path="circle">
          <a:fillToRect l="50000" t="5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13559</TotalTime>
  <Words>656</Words>
  <Application>Microsoft Office PowerPoint</Application>
  <PresentationFormat>On-screen Show (4:3)</PresentationFormat>
  <Paragraphs>342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Century Gothic</vt:lpstr>
      <vt:lpstr>Wingdings 3</vt:lpstr>
      <vt:lpstr>Wisp</vt:lpstr>
      <vt:lpstr>      BUDGET PROPOSAL Education &amp; General Fund Fiscal Year 2017-18  </vt:lpstr>
      <vt:lpstr>Contents</vt:lpstr>
      <vt:lpstr>Assumptions</vt:lpstr>
      <vt:lpstr>2017-18 Enrollment &amp; Revenue Projections</vt:lpstr>
      <vt:lpstr>Fall Headcount </vt:lpstr>
      <vt:lpstr>Annualized FTE Enrollment </vt:lpstr>
      <vt:lpstr>Revenue </vt:lpstr>
      <vt:lpstr>2017-18 Revenue </vt:lpstr>
      <vt:lpstr>2017-18 Expenditure Projections</vt:lpstr>
      <vt:lpstr>Expenditures</vt:lpstr>
      <vt:lpstr>PowerPoint Presentation</vt:lpstr>
      <vt:lpstr>Salaries &amp; Benefits </vt:lpstr>
      <vt:lpstr>Employee Benefits  </vt:lpstr>
      <vt:lpstr>Compensation Analysis </vt:lpstr>
      <vt:lpstr>Non-Personnel Expenditures</vt:lpstr>
      <vt:lpstr>Non-Personnel Expenses </vt:lpstr>
      <vt:lpstr>Capital, Transfers &amp; Debt Service</vt:lpstr>
      <vt:lpstr>PowerPoint Presentation</vt:lpstr>
      <vt:lpstr> 2017-2018 University Operating Budget (All Funds)</vt:lpstr>
      <vt:lpstr>2017-18 University Budget</vt:lpstr>
      <vt:lpstr>Undergraduate Full-time,  In-State, Residential Student (Typical First-Year Student)</vt:lpstr>
      <vt:lpstr>PowerPoint Presentation</vt:lpstr>
      <vt:lpstr>Looking Ahead……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Presentation</dc:title>
  <dc:creator>Budget Office</dc:creator>
  <cp:lastModifiedBy>Deborah Morgan</cp:lastModifiedBy>
  <cp:revision>1009</cp:revision>
  <cp:lastPrinted>2017-11-16T14:00:49Z</cp:lastPrinted>
  <dcterms:created xsi:type="dcterms:W3CDTF">2013-06-27T17:12:43Z</dcterms:created>
  <dcterms:modified xsi:type="dcterms:W3CDTF">2017-11-16T14:07:06Z</dcterms:modified>
</cp:coreProperties>
</file>