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88" r:id="rId5"/>
    <p:sldId id="287" r:id="rId6"/>
    <p:sldId id="305" r:id="rId7"/>
    <p:sldId id="281" r:id="rId8"/>
    <p:sldId id="276" r:id="rId9"/>
    <p:sldId id="273" r:id="rId10"/>
    <p:sldId id="283" r:id="rId11"/>
    <p:sldId id="277" r:id="rId12"/>
    <p:sldId id="297" r:id="rId13"/>
    <p:sldId id="293" r:id="rId14"/>
    <p:sldId id="304" r:id="rId15"/>
    <p:sldId id="271" r:id="rId16"/>
    <p:sldId id="298" r:id="rId17"/>
    <p:sldId id="274" r:id="rId18"/>
    <p:sldId id="289" r:id="rId19"/>
    <p:sldId id="302" r:id="rId20"/>
    <p:sldId id="294" r:id="rId21"/>
    <p:sldId id="300" r:id="rId22"/>
    <p:sldId id="306" r:id="rId23"/>
    <p:sldId id="303" r:id="rId24"/>
    <p:sldId id="266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71231" autoAdjust="0"/>
  </p:normalViewPr>
  <p:slideViewPr>
    <p:cSldViewPr>
      <p:cViewPr varScale="1">
        <p:scale>
          <a:sx n="116" d="100"/>
          <a:sy n="116" d="100"/>
        </p:scale>
        <p:origin x="7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97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P:\Budget%202018\BUDRPT18\COT%20Presentation\2016.09.09%20Data%20for%20COT%20Present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jaguar\dmorgan\Budget%202018\BUDRPT18\COT%20Presentation\2016.09.09%20Data%20for%20COT%20Presentation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8\BUDRPT18\COT%20Presentation\2016.09.09%20Data%20for%20COT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75147444281061E-2"/>
          <c:y val="0.12183231638648789"/>
          <c:w val="0.9663122296854848"/>
          <c:h val="0.8477805079268258"/>
        </c:manualLayout>
      </c:layout>
      <c:pie3DChart>
        <c:varyColors val="1"/>
        <c:ser>
          <c:idx val="0"/>
          <c:order val="0"/>
          <c:tx>
            <c:strRef>
              <c:f>Sheet1!$F$13</c:f>
              <c:strCache>
                <c:ptCount val="1"/>
              </c:strCache>
            </c:strRef>
          </c:tx>
          <c:dPt>
            <c:idx val="0"/>
            <c:bubble3D val="0"/>
            <c:explosion val="35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1"/>
            <c:bubble3D val="0"/>
            <c:explosion val="29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CACE3"/>
                </a:solidFill>
                <a:round/>
              </a:ln>
              <a:effectLst>
                <a:outerShdw blurRad="50800" dist="38100" dir="2700000" algn="tl" rotWithShape="0">
                  <a:srgbClr val="1CACE3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Sheet1!$B$14:$B$17</c:f>
              <c:numCache>
                <c:formatCode>General</c:formatCode>
                <c:ptCount val="4"/>
              </c:numCache>
            </c:numRef>
          </c:cat>
          <c:val>
            <c:numRef>
              <c:f>Sheet1!$F$14:$F$17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 anchor="t" anchorCtr="0"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2119373748164172"/>
                  <c:y val="0.12233036966269629"/>
                </c:manualLayout>
              </c:layout>
              <c:tx>
                <c:rich>
                  <a:bodyPr/>
                  <a:lstStyle/>
                  <a:p>
                    <a:fld id="{59ECBB03-59F2-4AC9-883A-B94D54F24AE1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0888D33E-8AEE-4AAB-9095-47361C8500D8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  </a:t>
                    </a:r>
                    <a:fld id="{A574EF40-613A-41CE-B8D9-CC06C5D33A37}" type="PERCENTAGE">
                      <a:rPr lang="en-US" baseline="0" dirty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3296536462354"/>
                      <c:h val="0.183176572106568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3.8398628480263486E-2"/>
                  <c:y val="-8.21917808219178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EA996A6-DB1C-4FDF-BD92-BE105527A40E}" type="CATEGORYNAME">
                      <a:rPr lang="en-US" dirty="0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F5588D33-5446-4485-A1BD-0BE70670C236}" type="VALUE">
                      <a:rPr lang="en-US" baseline="0" smtClean="0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 smtClean="0"/>
                      <a:t> </a:t>
                    </a:r>
                    <a:fld id="{86A48B8A-F350-4787-8B86-ABBCBB3EFB2E}" type="PERCENTAGE">
                      <a:rPr lang="en-US" baseline="0" smtClean="0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30392156862745"/>
                      <c:h val="0.1354566210045662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1928104575163398"/>
                  <c:y val="-2.85388127853881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EE8C912-68D1-412A-9B93-3BDB3EEC94E7}" type="CATEGORYNAME">
                      <a:rPr lang="en-US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7D59E62E-7591-4A6E-A0B1-AD2D9F2B3F31}" type="VALUE">
                      <a:rPr lang="en-US" baseline="0" smtClean="0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 smtClean="0"/>
                      <a:t> </a:t>
                    </a:r>
                    <a:fld id="{1520FE0F-D905-4AAB-B78B-D00B5E20CBE5}" type="PERCENTAGE">
                      <a:rPr lang="en-US" baseline="0"/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56862745098039"/>
                      <c:h val="0.1651369863013698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'Slide 19'!$A$5:$A$7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19'!$B$5:$B$7</c:f>
              <c:numCache>
                <c:formatCode>"$"#,##0</c:formatCode>
                <c:ptCount val="3"/>
                <c:pt idx="0">
                  <c:v>101669581</c:v>
                </c:pt>
                <c:pt idx="1">
                  <c:v>19828247</c:v>
                </c:pt>
                <c:pt idx="2">
                  <c:v>17774299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</c:dPt>
                <c:dPt>
                  <c:idx val="1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</c:dPt>
                <c:dPt>
                  <c:idx val="2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'Slide 19'!$A$5:$A$7</c15:sqref>
                        </c15:formulaRef>
                      </c:ext>
                    </c:extLst>
                    <c:strCache>
                      <c:ptCount val="3"/>
                      <c:pt idx="0">
                        <c:v>Educational &amp; General</c:v>
                      </c:pt>
                      <c:pt idx="1">
                        <c:v>Auxiliary</c:v>
                      </c:pt>
                      <c:pt idx="2">
                        <c:v>Restricted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'Slide 19'!$C$5:$C$7</c15:sqref>
                        </c15:formulaRef>
                      </c:ext>
                    </c:extLst>
                    <c:numCache>
                      <c:formatCode>0%</c:formatCode>
                      <c:ptCount val="3"/>
                      <c:pt idx="0">
                        <c:v>0.73</c:v>
                      </c:pt>
                      <c:pt idx="1">
                        <c:v>0.14000000000000001</c:v>
                      </c:pt>
                      <c:pt idx="2">
                        <c:v>0.13</c:v>
                      </c:pt>
                    </c:numCache>
                  </c:numRef>
                </c:val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'Slide 22'!$A$4</c:f>
              <c:strCache>
                <c:ptCount val="1"/>
                <c:pt idx="0">
                  <c:v>Tuition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22'!$B$4:$E$4</c:f>
              <c:numCache>
                <c:formatCode>"$"#,##0</c:formatCode>
                <c:ptCount val="4"/>
                <c:pt idx="0">
                  <c:v>7238</c:v>
                </c:pt>
                <c:pt idx="1">
                  <c:v>5820</c:v>
                </c:pt>
                <c:pt idx="2">
                  <c:v>15384</c:v>
                </c:pt>
                <c:pt idx="3">
                  <c:v>17688</c:v>
                </c:pt>
              </c:numCache>
            </c:numRef>
          </c:val>
        </c:ser>
        <c:ser>
          <c:idx val="1"/>
          <c:order val="1"/>
          <c:tx>
            <c:strRef>
              <c:f>'Slide 22'!$A$5</c:f>
              <c:strCache>
                <c:ptCount val="1"/>
                <c:pt idx="0">
                  <c:v>Fees</c:v>
                </c:pt>
              </c:strCache>
            </c:strRef>
          </c:tx>
          <c:spPr>
            <a:solidFill>
              <a:schemeClr val="accent2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22'!$B$5:$E$5</c:f>
              <c:numCache>
                <c:formatCode>"$"#,##0</c:formatCode>
                <c:ptCount val="4"/>
                <c:pt idx="0">
                  <c:v>2714</c:v>
                </c:pt>
                <c:pt idx="1">
                  <c:v>3150</c:v>
                </c:pt>
                <c:pt idx="2">
                  <c:v>890</c:v>
                </c:pt>
                <c:pt idx="3">
                  <c:v>930</c:v>
                </c:pt>
              </c:numCache>
            </c:numRef>
          </c:val>
        </c:ser>
        <c:ser>
          <c:idx val="2"/>
          <c:order val="2"/>
          <c:tx>
            <c:strRef>
              <c:f>'Slide 22'!$A$6</c:f>
              <c:strCache>
                <c:ptCount val="1"/>
                <c:pt idx="0">
                  <c:v>Room</c:v>
                </c:pt>
              </c:strCache>
            </c:strRef>
          </c:tx>
          <c:spPr>
            <a:solidFill>
              <a:schemeClr val="accent2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22'!$B$6:$E$6</c:f>
              <c:numCache>
                <c:formatCode>"$"#,##0</c:formatCode>
                <c:ptCount val="4"/>
                <c:pt idx="0">
                  <c:v>5680</c:v>
                </c:pt>
                <c:pt idx="1">
                  <c:v>5150</c:v>
                </c:pt>
                <c:pt idx="2">
                  <c:v>7540</c:v>
                </c:pt>
                <c:pt idx="3">
                  <c:v>6300</c:v>
                </c:pt>
              </c:numCache>
            </c:numRef>
          </c:val>
        </c:ser>
        <c:ser>
          <c:idx val="3"/>
          <c:order val="3"/>
          <c:tx>
            <c:strRef>
              <c:f>'Slide 22'!$A$7</c:f>
              <c:strCache>
                <c:ptCount val="1"/>
                <c:pt idx="0">
                  <c:v>Board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22'!$B$7:$E$7</c:f>
              <c:numCache>
                <c:formatCode>"$"#,##0</c:formatCode>
                <c:ptCount val="4"/>
                <c:pt idx="0">
                  <c:v>2710</c:v>
                </c:pt>
                <c:pt idx="1">
                  <c:v>3118</c:v>
                </c:pt>
                <c:pt idx="2">
                  <c:v>3938</c:v>
                </c:pt>
                <c:pt idx="3">
                  <c:v>5050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988656"/>
        <c:axId val="225988264"/>
      </c:barChart>
      <c:catAx>
        <c:axId val="22598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88264"/>
        <c:crosses val="autoZero"/>
        <c:auto val="1"/>
        <c:lblAlgn val="ctr"/>
        <c:lblOffset val="100"/>
        <c:noMultiLvlLbl val="0"/>
      </c:catAx>
      <c:valAx>
        <c:axId val="22598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8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'Slide 7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7 Revenue'!$B$4:$B$6</c:f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'Slide 7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7 Revenue'!$B$4:$B$6</c:f>
            </c:numRef>
          </c:val>
        </c:ser>
        <c:ser>
          <c:idx val="1"/>
          <c:order val="1"/>
          <c:explosion val="1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7.1915682414698159E-2"/>
                  <c:y val="0.152843132108486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58396606674166"/>
                      <c:h val="8.2521259842519679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0128655793025875E-4"/>
                  <c:y val="-0.100371653543307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3574348879467"/>
                      <c:h val="0.1237820315050056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8454943132108484E-2"/>
                  <c:y val="-9.687955672207662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'Slide 7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7 Revenue'!$C$4:$C$6</c:f>
              <c:numCache>
                <c:formatCode>0%</c:formatCode>
                <c:ptCount val="3"/>
                <c:pt idx="0">
                  <c:v>0.7</c:v>
                </c:pt>
                <c:pt idx="1">
                  <c:v>0.25</c:v>
                </c:pt>
                <c:pt idx="2">
                  <c:v>0.05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10 Salaries'!$B$3</c:f>
              <c:strCache>
                <c:ptCount val="1"/>
                <c:pt idx="0">
                  <c:v>2015-2016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10 Salaries'!$A$4:$A$8</c:f>
              <c:strCache>
                <c:ptCount val="5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10 Salaries'!$B$4:$B$8</c:f>
              <c:numCache>
                <c:formatCode>_(* #,##0_);_(* \(#,##0\);_(* "-"??_);_(@_)</c:formatCode>
                <c:ptCount val="5"/>
                <c:pt idx="0">
                  <c:v>27761240</c:v>
                </c:pt>
                <c:pt idx="1">
                  <c:v>6557472</c:v>
                </c:pt>
                <c:pt idx="2">
                  <c:v>7319416</c:v>
                </c:pt>
                <c:pt idx="3">
                  <c:v>1755866</c:v>
                </c:pt>
                <c:pt idx="4">
                  <c:v>3759424</c:v>
                </c:pt>
              </c:numCache>
            </c:numRef>
          </c:val>
        </c:ser>
        <c:ser>
          <c:idx val="1"/>
          <c:order val="1"/>
          <c:tx>
            <c:strRef>
              <c:f>'Slide 10 Salaries'!$C$3</c:f>
              <c:strCache>
                <c:ptCount val="1"/>
                <c:pt idx="0">
                  <c:v>2016-2017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10 Salaries'!$A$4:$A$8</c:f>
              <c:strCache>
                <c:ptCount val="5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10 Salaries'!$C$4:$C$8</c:f>
              <c:numCache>
                <c:formatCode>_(* #,##0_);_(* \(#,##0\);_(* "-"??_);_(@_)</c:formatCode>
                <c:ptCount val="5"/>
                <c:pt idx="0">
                  <c:v>28265379</c:v>
                </c:pt>
                <c:pt idx="1">
                  <c:v>6962045</c:v>
                </c:pt>
                <c:pt idx="2">
                  <c:v>8434328</c:v>
                </c:pt>
                <c:pt idx="3">
                  <c:v>1904653</c:v>
                </c:pt>
                <c:pt idx="4">
                  <c:v>3916722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993360"/>
        <c:axId val="225992968"/>
        <c:axId val="0"/>
      </c:bar3DChart>
      <c:catAx>
        <c:axId val="22599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5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92968"/>
        <c:crosses val="autoZero"/>
        <c:auto val="1"/>
        <c:lblAlgn val="ctr"/>
        <c:lblOffset val="100"/>
        <c:noMultiLvlLbl val="0"/>
      </c:catAx>
      <c:valAx>
        <c:axId val="225992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9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694567080848992E-2"/>
          <c:y val="9.9474624495467484E-2"/>
          <c:w val="0.83261086583830202"/>
          <c:h val="0.80105075100906509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0.17385432312290458"/>
                  <c:y val="0.2238094355852577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14258188824663E-2"/>
                  <c:y val="-2.68907563025210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0096339113680152E-2"/>
                  <c:y val="-7.39495798319327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096339113680083E-2"/>
                  <c:y val="-0.1042016806722689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387283236994219"/>
                  <c:y val="-7.73109243697479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1368015414258188"/>
                  <c:y val="-3.361344537815126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'Slide 12 Salaries &amp; Benefits'!$A$5:$A$12</c:f>
              <c:strCache>
                <c:ptCount val="8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Coaches</c:v>
                </c:pt>
                <c:pt idx="5">
                  <c:v>Police</c:v>
                </c:pt>
                <c:pt idx="6">
                  <c:v>Nurses</c:v>
                </c:pt>
                <c:pt idx="7">
                  <c:v>All Other</c:v>
                </c:pt>
              </c:strCache>
            </c:strRef>
          </c:cat>
          <c:val>
            <c:numRef>
              <c:f>'Slide 12 Salaries &amp; Benefits'!$B$5:$B$12</c:f>
              <c:numCache>
                <c:formatCode>0.0%</c:formatCode>
                <c:ptCount val="8"/>
                <c:pt idx="0">
                  <c:v>0.54100000000000004</c:v>
                </c:pt>
                <c:pt idx="1">
                  <c:v>0.182</c:v>
                </c:pt>
                <c:pt idx="2">
                  <c:v>0.16500000000000001</c:v>
                </c:pt>
                <c:pt idx="3">
                  <c:v>0.04</c:v>
                </c:pt>
                <c:pt idx="4">
                  <c:v>2.7E-2</c:v>
                </c:pt>
                <c:pt idx="5">
                  <c:v>1.4E-2</c:v>
                </c:pt>
                <c:pt idx="6">
                  <c:v>5.0000000000000001E-3</c:v>
                </c:pt>
                <c:pt idx="7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12 EE Benefits'!$B$3</c:f>
              <c:strCache>
                <c:ptCount val="1"/>
                <c:pt idx="0">
                  <c:v>2015-16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12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12 EE Benefits'!$B$4:$B$6</c:f>
              <c:numCache>
                <c:formatCode>_(* #,##0_);_(* \(#,##0\);_(* "-"??_);_(@_)</c:formatCode>
                <c:ptCount val="3"/>
                <c:pt idx="0">
                  <c:v>11351138</c:v>
                </c:pt>
                <c:pt idx="1">
                  <c:v>5795111</c:v>
                </c:pt>
                <c:pt idx="2">
                  <c:v>4453761</c:v>
                </c:pt>
              </c:numCache>
            </c:numRef>
          </c:val>
        </c:ser>
        <c:ser>
          <c:idx val="1"/>
          <c:order val="1"/>
          <c:tx>
            <c:strRef>
              <c:f>'Slide 12 EE Benefits'!$C$3</c:f>
              <c:strCache>
                <c:ptCount val="1"/>
                <c:pt idx="0">
                  <c:v>2016-17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12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12 EE Benefits'!$C$4:$C$6</c:f>
              <c:numCache>
                <c:formatCode>_(* #,##0_);_(* \(#,##0\);_(* "-"??_);_(@_)</c:formatCode>
                <c:ptCount val="3"/>
                <c:pt idx="0">
                  <c:v>11894966</c:v>
                </c:pt>
                <c:pt idx="1">
                  <c:v>7105358</c:v>
                </c:pt>
                <c:pt idx="2">
                  <c:v>4923115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986696"/>
        <c:axId val="173876736"/>
        <c:axId val="0"/>
      </c:bar3DChart>
      <c:catAx>
        <c:axId val="22598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876736"/>
        <c:crosses val="autoZero"/>
        <c:auto val="1"/>
        <c:lblAlgn val="ctr"/>
        <c:lblOffset val="100"/>
        <c:noMultiLvlLbl val="0"/>
      </c:catAx>
      <c:valAx>
        <c:axId val="17387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8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0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'Slide 13 Comp Analysis'!$A$14:$B$14</c:f>
              <c:strCache>
                <c:ptCount val="2"/>
                <c:pt idx="0">
                  <c:v>Salaries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13 Comp Analysis'!$C$13:$H$13</c:f>
              <c:strCache>
                <c:ptCount val="4"/>
                <c:pt idx="0">
                  <c:v>Actual 2013-14</c:v>
                </c:pt>
                <c:pt idx="1">
                  <c:v>Actual 2014-15</c:v>
                </c:pt>
                <c:pt idx="2">
                  <c:v>Actual 2015-16</c:v>
                </c:pt>
                <c:pt idx="3">
                  <c:v>Proposed 2016-17</c:v>
                </c:pt>
              </c:strCache>
            </c:strRef>
          </c:cat>
          <c:val>
            <c:numRef>
              <c:f>'Slide 13 Comp Analysis'!$C$14:$H$14</c:f>
              <c:numCache>
                <c:formatCode>0.00%</c:formatCode>
                <c:ptCount val="4"/>
                <c:pt idx="0">
                  <c:v>0.70730000000000004</c:v>
                </c:pt>
                <c:pt idx="1">
                  <c:v>0.69910000000000005</c:v>
                </c:pt>
                <c:pt idx="2">
                  <c:v>0.68579999999999997</c:v>
                </c:pt>
                <c:pt idx="3">
                  <c:v>0.67410000000000003</c:v>
                </c:pt>
              </c:numCache>
            </c:numRef>
          </c:val>
        </c:ser>
        <c:ser>
          <c:idx val="1"/>
          <c:order val="1"/>
          <c:tx>
            <c:strRef>
              <c:f>'Slide 13 Comp Analysis'!$A$15:$B$15</c:f>
              <c:strCache>
                <c:ptCount val="2"/>
                <c:pt idx="0">
                  <c:v>Benefits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13 Comp Analysis'!$C$13:$H$13</c:f>
              <c:strCache>
                <c:ptCount val="4"/>
                <c:pt idx="0">
                  <c:v>Actual 2013-14</c:v>
                </c:pt>
                <c:pt idx="1">
                  <c:v>Actual 2014-15</c:v>
                </c:pt>
                <c:pt idx="2">
                  <c:v>Actual 2015-16</c:v>
                </c:pt>
                <c:pt idx="3">
                  <c:v>Proposed 2016-17</c:v>
                </c:pt>
              </c:strCache>
            </c:strRef>
          </c:cat>
          <c:val>
            <c:numRef>
              <c:f>'Slide 13 Comp Analysis'!$C$15:$H$15</c:f>
              <c:numCache>
                <c:formatCode>0.00%</c:formatCode>
                <c:ptCount val="4"/>
                <c:pt idx="0">
                  <c:v>0.29270000000000002</c:v>
                </c:pt>
                <c:pt idx="1">
                  <c:v>0.3009</c:v>
                </c:pt>
                <c:pt idx="2">
                  <c:v>0.31419999999999998</c:v>
                </c:pt>
                <c:pt idx="3">
                  <c:v>0.32590000000000002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991792"/>
        <c:axId val="225991400"/>
        <c:axId val="0"/>
      </c:bar3DChart>
      <c:catAx>
        <c:axId val="22599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91400"/>
        <c:crosses val="autoZero"/>
        <c:auto val="1"/>
        <c:lblAlgn val="ctr"/>
        <c:lblOffset val="100"/>
        <c:noMultiLvlLbl val="0"/>
      </c:catAx>
      <c:valAx>
        <c:axId val="22599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99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15-16'!$B$4</c:f>
              <c:strCache>
                <c:ptCount val="1"/>
                <c:pt idx="0">
                  <c:v>Actual 2015-16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tint val="96000"/>
                    <a:lumMod val="104000"/>
                  </a:schemeClr>
                </a:gs>
                <a:gs pos="100000">
                  <a:schemeClr val="accent2">
                    <a:shade val="76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15-16'!$B$5:$B$8</c:f>
              <c:numCache>
                <c:formatCode>_(* #,##0_);_(* \(#,##0\);_(* "-"??_);_(@_)</c:formatCode>
                <c:ptCount val="4"/>
                <c:pt idx="0">
                  <c:v>15555736</c:v>
                </c:pt>
                <c:pt idx="1">
                  <c:v>2547279</c:v>
                </c:pt>
                <c:pt idx="2">
                  <c:v>925000</c:v>
                </c:pt>
                <c:pt idx="3">
                  <c:v>2249371</c:v>
                </c:pt>
              </c:numCache>
            </c:numRef>
          </c:val>
        </c:ser>
        <c:ser>
          <c:idx val="1"/>
          <c:order val="1"/>
          <c:tx>
            <c:strRef>
              <c:f>'Slide 15-16'!$C$4</c:f>
              <c:strCache>
                <c:ptCount val="1"/>
                <c:pt idx="0">
                  <c:v>Proposed 2016-17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tint val="96000"/>
                    <a:lumMod val="104000"/>
                  </a:schemeClr>
                </a:gs>
                <a:gs pos="100000">
                  <a:schemeClr val="accent2">
                    <a:tint val="77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15-16'!$C$5:$C$8</c:f>
              <c:numCache>
                <c:formatCode>_(* #,##0_);_(* \(#,##0\);_(* "-"??_);_(@_)</c:formatCode>
                <c:ptCount val="4"/>
                <c:pt idx="0">
                  <c:v>15644026</c:v>
                </c:pt>
                <c:pt idx="1">
                  <c:v>2602430</c:v>
                </c:pt>
                <c:pt idx="2">
                  <c:v>1125000</c:v>
                </c:pt>
                <c:pt idx="3">
                  <c:v>2022001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3970496"/>
        <c:axId val="463971672"/>
        <c:axId val="0"/>
      </c:bar3DChart>
      <c:catAx>
        <c:axId val="46397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971672"/>
        <c:crosses val="autoZero"/>
        <c:auto val="1"/>
        <c:lblAlgn val="ctr"/>
        <c:lblOffset val="100"/>
        <c:noMultiLvlLbl val="0"/>
      </c:catAx>
      <c:valAx>
        <c:axId val="463971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97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49834977001637176"/>
                  <c:y val="-4.3858785743887277E-3"/>
                </c:manualLayout>
              </c:layout>
              <c:tx>
                <c:rich>
                  <a:bodyPr/>
                  <a:lstStyle/>
                  <a:p>
                    <a:fld id="{E2C68405-9CBF-4074-8F08-E82CF0B1C0A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/>
                      <a:t>72.2%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523102310231024"/>
                      <c:h val="8.1864035087719292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7.5237130012215034E-3"/>
                  <c:y val="-2.1929824561403508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Utilities, Services &amp; Supplies, 18.5%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459499493256411"/>
                      <c:h val="0.119506665285260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7326732673267325"/>
                  <c:y val="-1.64474547589446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26F3FF-4257-4F9A-A257-CAC45B142A76}" type="CATEGORYNAME">
                      <a:rPr lang="en-US"/>
                      <a:pPr>
                        <a:defRPr sz="1400" b="1"/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/>
                      <a:t>2.6%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33085158909592"/>
                      <c:h val="0.1216996477414007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1.5676502689639042E-2"/>
                  <c:y val="-4.3859649122807182E-2"/>
                </c:manualLayout>
              </c:layout>
              <c:tx>
                <c:rich>
                  <a:bodyPr/>
                  <a:lstStyle/>
                  <a:p>
                    <a:fld id="{58BDFE67-EBF6-4C82-9A88-1F73B7DDA75A}" type="CATEGORYNAME">
                      <a:rPr lang="en-US" smtClean="0"/>
                      <a:pPr/>
                      <a:t>[CATEGORY NAME]</a:t>
                    </a:fld>
                    <a:r>
                      <a:rPr lang="en-US" dirty="0" smtClean="0"/>
                      <a:t>s</a:t>
                    </a:r>
                    <a:r>
                      <a:rPr lang="en-US" baseline="0" dirty="0" smtClean="0"/>
                      <a:t>, 6.8%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475351472153"/>
                      <c:h val="0.119506665285260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'Slide 17'!$A$5:$A$8</c:f>
              <c:strCache>
                <c:ptCount val="4"/>
                <c:pt idx="0">
                  <c:v>Salaries &amp; Benefits</c:v>
                </c:pt>
                <c:pt idx="1">
                  <c:v>Utilitiies, Services $ Supplies</c:v>
                </c:pt>
                <c:pt idx="2">
                  <c:v>Student Financial Aid</c:v>
                </c:pt>
                <c:pt idx="3">
                  <c:v>Capital Expenditures &amp; Transfer</c:v>
                </c:pt>
              </c:strCache>
            </c:strRef>
          </c:cat>
          <c:val>
            <c:numRef>
              <c:f>'Slide 17'!$B$5:$B$8</c:f>
              <c:numCache>
                <c:formatCode>0.00%</c:formatCode>
                <c:ptCount val="4"/>
                <c:pt idx="0">
                  <c:v>0.72199999999999998</c:v>
                </c:pt>
                <c:pt idx="1">
                  <c:v>0.18479999999999999</c:v>
                </c:pt>
                <c:pt idx="2">
                  <c:v>2.5600000000000001E-2</c:v>
                </c:pt>
                <c:pt idx="3">
                  <c:v>6.7599999999999993E-2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0.0495</cdr:x>
      <cdr:y>0.93421</cdr:y>
    </cdr:from>
    <cdr:to>
      <cdr:x>0.70297</cdr:x>
      <cdr:y>0.98684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5410200"/>
          <a:ext cx="5029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33FB9E-B380-498F-8746-5849FF67F9B0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DF8272-7AEB-4FC1-8B2B-D9E7B9E2E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09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1D660F-8D27-490C-A743-E80C417916C5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576"/>
            <a:ext cx="5608320" cy="3660775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6DAC50-6E8F-45A7-BFF4-F1B75F00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689FDE-470A-4599-BBC2-231A5FFEEFEE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7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smtClean="0"/>
              <a:t>	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58EF25-1376-4C2F-A318-39B1A643B3A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21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4E4F6D-9826-4494-9803-CAE1804B1BA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3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C7BBD-9DC2-4426-9C3A-1CE779280E3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62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832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3809D-9559-49EA-87FC-2DDCBC44C3B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93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F0387D-C288-4876-859D-5872AA247FB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1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635501"/>
            <a:ext cx="5608320" cy="3660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 					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7D78B-1573-4824-AAB3-829B0E46560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8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				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D1F15-B618-4D52-A899-BA6990DB292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52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137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C46323-F171-48CA-8AC1-CA47A46976D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4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E53DCA-1B8A-4AD1-87B4-B9CE71BB12F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25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7C48DE-6327-482C-87ED-4E26E2F2744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8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02B421-8E22-4B6F-AD84-DCE4B31F5AC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02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31858-6FC2-46FE-AB3B-8BFDB339051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527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DAC50-6E8F-45A7-BFF4-F1B75F00CC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467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0F0EB-CE02-485B-8A86-61FE132447C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148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1F41C-E3CA-4112-A262-FEEE68A04E2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4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473576"/>
            <a:ext cx="5608320" cy="3660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6DCADF-E559-418E-B46E-7AAA442B66A4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79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EAB009-A902-4D12-B917-F843E738A3B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7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2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7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7800" y="121920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600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 smtClean="0"/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  </a:t>
            </a:r>
          </a:p>
          <a:p>
            <a:pPr>
              <a:spcBef>
                <a:spcPct val="0"/>
              </a:spcBef>
            </a:pPr>
            <a:endParaRPr lang="en-US" altLang="en-US" sz="1100" dirty="0" smtClean="0"/>
          </a:p>
          <a:p>
            <a:pPr>
              <a:spcBef>
                <a:spcPct val="0"/>
              </a:spcBef>
            </a:pPr>
            <a:r>
              <a:rPr lang="en-US" altLang="en-US" sz="1100" dirty="0" smtClean="0"/>
              <a:t>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6166E7-F16C-461B-A6C0-DE21F569B7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95611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31DB98-9E15-4624-920D-BC910C4BD90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49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DE0F4-5DC8-40A1-80AE-A46ED9CB2CC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7886-5816-45F4-80F7-42933948E2F6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90C0-84C5-4298-9CDD-E4360A941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0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75AA-B686-4D6F-9E64-6D73D4D70BE6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B5E4-8097-4861-B719-33CB03EA0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1074-7C12-4303-B8B2-F89412B55B03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D7DB-F8C7-4E1A-9497-CC4DBBFC4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0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B1D6-D7D6-4BEE-A6A8-05008F63A916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BBE99-C940-44BE-A325-770E050F4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055-9C8A-4392-A0CC-7F10265733C6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CF7E2-3966-46EA-82C8-C6CC344C5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7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472F-9D26-4225-B526-A5690289B329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13021-4218-4BD3-8439-A78FA9111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3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F8E4-C6AA-436D-BF23-E4FCD1BC13E2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BC81-16D0-43D8-990C-A74AEBA62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9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C52E-1005-475D-B53E-2FB9CC2CC0E8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4C9F-5F93-4A74-9C7D-0F1C31F8E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E8B7B-4531-4260-ADC0-2C497A9F0B8B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FA46-20D6-4D33-8371-EB01DB009C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9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85EE-B6DE-4E7F-AB21-640FE4A813D4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ADE1-D0CB-4030-9773-99D0D0066B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2E41-3E58-475D-B382-73871284E12B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E8FF-86E5-4D1D-9F42-68D42945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7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A91B-7E9B-46A2-A786-14EF943325AF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C526-1440-4C13-AB30-E2E4142A3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33FC-BA5D-4796-A812-B3F641ABBA56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B597-D3D6-4583-9FCC-AD6C53122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2259-F85B-4D55-8A91-0B78372563F5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7DBA-A182-4F33-9F21-79D32BAF2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FC60-96AD-44E5-9FFC-A60DEB98B3E8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D31D-125E-4091-B1D2-33A622F04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9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C8A6-0D13-46E9-8AE2-E827A3E6136F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64BD-0289-4C4C-B2AC-1CB6F6C80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F29142-3799-4D61-AA51-5B281CF0864A}" type="datetimeFigureOut">
              <a:rPr lang="en-US"/>
              <a:pPr>
                <a:defRPr/>
              </a:pPr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0FA0BEE0-AABD-4058-A733-CFBACB1EE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518525" cy="32210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PROPOSAL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&amp; General Fund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2016-17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16063" y="4386263"/>
            <a:ext cx="6400800" cy="1066800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COUNCIL OF TRUSTEES MEETING</a:t>
            </a:r>
            <a:b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15, 2016</a:t>
            </a:r>
          </a:p>
          <a:p>
            <a:pPr algn="ctr"/>
            <a:endParaRPr lang="en-US" altLang="en-US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0484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35238"/>
            <a:ext cx="1279525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22375" y="6108700"/>
            <a:ext cx="35496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latin typeface="Calibri" panose="020F0502020204030204" pitchFamily="34" charset="0"/>
              </a:rPr>
              <a:t>Deborah Morgan, Assistant Director of Budget</a:t>
            </a:r>
          </a:p>
          <a:p>
            <a:pPr eaLnBrk="1" hangingPunct="1"/>
            <a:r>
              <a:rPr lang="en-US" altLang="en-US" sz="1400" dirty="0" smtClean="0">
                <a:latin typeface="Calibri" panose="020F0502020204030204" pitchFamily="34" charset="0"/>
              </a:rPr>
              <a:t>Donna Bulzoni, Director of Financial Affairs</a:t>
            </a:r>
          </a:p>
          <a:p>
            <a:pPr eaLnBrk="1" hangingPunct="1"/>
            <a:r>
              <a:rPr lang="en-US" altLang="en-US" sz="1400" dirty="0" smtClean="0">
                <a:latin typeface="Calibri" panose="020F0502020204030204" pitchFamily="34" charset="0"/>
              </a:rPr>
              <a:t>Ken </a:t>
            </a:r>
            <a:r>
              <a:rPr lang="en-US" altLang="en-US" sz="1400" dirty="0">
                <a:latin typeface="Calibri" panose="020F0502020204030204" pitchFamily="34" charset="0"/>
              </a:rPr>
              <a:t>Long, VP for Administration &amp; Finance 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63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307920"/>
              </p:ext>
            </p:extLst>
          </p:nvPr>
        </p:nvGraphicFramePr>
        <p:xfrm>
          <a:off x="1371600" y="1066800"/>
          <a:ext cx="7619999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00200"/>
                <a:gridCol w="1600200"/>
                <a:gridCol w="1447799"/>
              </a:tblGrid>
              <a:tr h="152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Actual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</a:tr>
              <a:tr h="38096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Benefits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$73.41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$4.66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5333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Non-Personnel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.11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Capital, Transfers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(.27)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163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$97.17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$101.67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52600" y="381000"/>
            <a:ext cx="63246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Salaries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827016"/>
              </p:ext>
            </p:extLst>
          </p:nvPr>
        </p:nvGraphicFramePr>
        <p:xfrm>
          <a:off x="1524000" y="1371600"/>
          <a:ext cx="6629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519112"/>
          </a:xfrm>
        </p:spPr>
        <p:txBody>
          <a:bodyPr/>
          <a:lstStyle/>
          <a:p>
            <a:pPr algn="ctr"/>
            <a:r>
              <a:rPr lang="en-US" altLang="en-US" sz="4400" b="1" dirty="0" smtClean="0"/>
              <a:t>Salaries &amp; Benefits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endParaRPr lang="en-US" altLang="en-US" sz="44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43926"/>
              </p:ext>
            </p:extLst>
          </p:nvPr>
        </p:nvGraphicFramePr>
        <p:xfrm>
          <a:off x="1943100" y="2133600"/>
          <a:ext cx="65913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6172200"/>
            <a:ext cx="4038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Note: Totals may vary due to rounding.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553200" cy="9144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 Benefits</a:t>
            </a:r>
            <a:b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995229"/>
              </p:ext>
            </p:extLst>
          </p:nvPr>
        </p:nvGraphicFramePr>
        <p:xfrm>
          <a:off x="1066800" y="1219200"/>
          <a:ext cx="7467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589713" cy="6715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 Analysis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601567"/>
              </p:ext>
            </p:extLst>
          </p:nvPr>
        </p:nvGraphicFramePr>
        <p:xfrm>
          <a:off x="1447800" y="990600"/>
          <a:ext cx="6934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700"/>
            <a:ext cx="7543800" cy="825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 Expenditures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684115"/>
              </p:ext>
            </p:extLst>
          </p:nvPr>
        </p:nvGraphicFramePr>
        <p:xfrm>
          <a:off x="1143000" y="1371600"/>
          <a:ext cx="769619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37"/>
                <a:gridCol w="1586845"/>
                <a:gridCol w="1745529"/>
                <a:gridCol w="1666188"/>
              </a:tblGrid>
              <a:tr h="1433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627" marR="8662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2015-16 Actual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2016-17 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Change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26933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latin typeface="Calibri" pitchFamily="34" charset="0"/>
                        </a:rPr>
                        <a:t>(in millions)</a:t>
                      </a:r>
                      <a:endParaRPr lang="en-US" sz="2000" b="1" i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9113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Operating Expenses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$15.56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$15.65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$0.09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45548">
                <a:tc>
                  <a:txBody>
                    <a:bodyPr/>
                    <a:lstStyle/>
                    <a:p>
                      <a:r>
                        <a:rPr lang="en-US" sz="2200" smtClean="0">
                          <a:latin typeface="Calibri" pitchFamily="34" charset="0"/>
                        </a:rPr>
                        <a:t>Student Aid</a:t>
                      </a:r>
                      <a:endParaRPr lang="en-US" sz="2200" dirty="0" smtClean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2.55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2.60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0.05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39083">
                <a:tc>
                  <a:txBody>
                    <a:bodyPr/>
                    <a:lstStyle/>
                    <a:p>
                      <a:r>
                        <a:rPr lang="en-US" sz="2200" smtClean="0">
                          <a:latin typeface="Calibri" pitchFamily="34" charset="0"/>
                        </a:rPr>
                        <a:t>Foundation Support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0.92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1.12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0.20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483755">
                <a:tc>
                  <a:txBody>
                    <a:bodyPr/>
                    <a:lstStyle/>
                    <a:p>
                      <a:r>
                        <a:rPr lang="en-US" sz="2200" smtClean="0">
                          <a:latin typeface="Calibri" pitchFamily="34" charset="0"/>
                        </a:rPr>
                        <a:t>Camps &amp; Conferences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2.25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2.02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(0.23)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51793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itchFamily="34" charset="0"/>
                        </a:rPr>
                        <a:t>Total</a:t>
                      </a:r>
                      <a:r>
                        <a:rPr lang="en-US" sz="2200" b="1" baseline="0" dirty="0" smtClean="0">
                          <a:latin typeface="Calibri" pitchFamily="34" charset="0"/>
                        </a:rPr>
                        <a:t> Expenditures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$21.28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$21.39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$0.11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324600"/>
            <a:ext cx="409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23888"/>
            <a:ext cx="6589713" cy="6715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Expenses 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508498"/>
              </p:ext>
            </p:extLst>
          </p:nvPr>
        </p:nvGraphicFramePr>
        <p:xfrm>
          <a:off x="1295400" y="1371600"/>
          <a:ext cx="7239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00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Capital, Transfers &amp; Debt Service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678203"/>
              </p:ext>
            </p:extLst>
          </p:nvPr>
        </p:nvGraphicFramePr>
        <p:xfrm>
          <a:off x="1333500" y="1371600"/>
          <a:ext cx="7200901" cy="4576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404"/>
                <a:gridCol w="1674629"/>
                <a:gridCol w="1507165"/>
                <a:gridCol w="1339703"/>
              </a:tblGrid>
              <a:tr h="1955324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6924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8388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&amp; Debt Service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$ 3.01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$(0.55)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911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844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$7.13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$ 6.87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$(0.26)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355858"/>
              </p:ext>
            </p:extLst>
          </p:nvPr>
        </p:nvGraphicFramePr>
        <p:xfrm>
          <a:off x="1066800" y="914400"/>
          <a:ext cx="76962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1447800" y="3048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2016-17 Expenditures &amp; Transfers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295400" y="6369219"/>
            <a:ext cx="4033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001000" cy="2286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2016-2017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Operating Budget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(All Funds)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299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3694113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67600" cy="3352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Major Budget Assumptions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Enrollment &amp; Revenue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Expenditure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Educational &amp; General Budget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Total University Budget</a:t>
            </a:r>
          </a:p>
        </p:txBody>
      </p:sp>
      <p:pic>
        <p:nvPicPr>
          <p:cNvPr id="22532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292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8239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2016-17 University Budget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750101"/>
              </p:ext>
            </p:extLst>
          </p:nvPr>
        </p:nvGraphicFramePr>
        <p:xfrm>
          <a:off x="1524000" y="1524000"/>
          <a:ext cx="7772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333127"/>
              </p:ext>
            </p:extLst>
          </p:nvPr>
        </p:nvGraphicFramePr>
        <p:xfrm>
          <a:off x="990600" y="1524000"/>
          <a:ext cx="7924799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/>
                <a:gridCol w="2133600"/>
                <a:gridCol w="1904998"/>
              </a:tblGrid>
              <a:tr h="5066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Fees-Academic Year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2015-16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2016-17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Instructional</a:t>
                      </a:r>
                      <a:endParaRPr lang="en-US" sz="2000" baseline="30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8,202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8,410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General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Fees</a:t>
                      </a:r>
                      <a:endParaRPr lang="en-US" sz="20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1,148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1,200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Student Activity Fee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334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342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lang="en-US" sz="200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5,490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5,680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2,636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2,710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$17,810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$18,342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9436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Annual dollar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$532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Overall percent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3.0%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8600"/>
            <a:ext cx="6553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894915"/>
              </p:ext>
            </p:extLst>
          </p:nvPr>
        </p:nvGraphicFramePr>
        <p:xfrm>
          <a:off x="1295400" y="2057400"/>
          <a:ext cx="7391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4795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6019800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Ahead……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467600" cy="3733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Collective Bargaining Agreements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Enrollment 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Employee Benefit </a:t>
            </a: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Cost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Facility Infrastructure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State Support</a:t>
            </a:r>
          </a:p>
          <a:p>
            <a:pPr marL="400050" lvl="1" indent="0">
              <a:buClrTx/>
              <a:buNone/>
            </a:pPr>
            <a:endParaRPr lang="en-US" alt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1444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292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138" y="609600"/>
            <a:ext cx="6588125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3491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438400"/>
            <a:ext cx="1981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27000"/>
                    </a:prstClr>
                  </a:outerShdw>
                </a:effectLst>
              </a:rPr>
              <a:t>Assumptions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27000"/>
                  </a:prst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834225"/>
              </p:ext>
            </p:extLst>
          </p:nvPr>
        </p:nvGraphicFramePr>
        <p:xfrm>
          <a:off x="1219200" y="1098550"/>
          <a:ext cx="7543800" cy="501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010"/>
                <a:gridCol w="2106851"/>
                <a:gridCol w="2295939"/>
              </a:tblGrid>
              <a:tr h="137167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2015-16 Budget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2016-17 Proposed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</a:tr>
              <a:tr h="53571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Tuition</a:t>
                      </a: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Rate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2.5%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Enrollment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0.9%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1.1%</a:t>
                      </a: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State Appropriation</a:t>
                      </a:r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3.0%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2.5%</a:t>
                      </a: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Salaries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0.2%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0.7%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Healthcare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9.1%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-3.5%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Retirement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11.6%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10.2%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Utilities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2.3%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2.7%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24617" name="TextBox 2"/>
          <p:cNvSpPr txBox="1">
            <a:spLocks noChangeArrowheads="1"/>
          </p:cNvSpPr>
          <p:nvPr/>
        </p:nvSpPr>
        <p:spPr bwMode="auto">
          <a:xfrm>
            <a:off x="1600200" y="6400800"/>
            <a:ext cx="701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*Does not reflect change in allocation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2016-17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&amp; Revenue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7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Headcount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144869"/>
              </p:ext>
            </p:extLst>
          </p:nvPr>
        </p:nvGraphicFramePr>
        <p:xfrm>
          <a:off x="1371600" y="949325"/>
          <a:ext cx="7658099" cy="56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/>
                <a:gridCol w="1347258"/>
                <a:gridCol w="1768537"/>
                <a:gridCol w="1351429"/>
              </a:tblGrid>
              <a:tr h="128953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6,828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                 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FTE Enrollment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265325"/>
              </p:ext>
            </p:extLst>
          </p:nvPr>
        </p:nvGraphicFramePr>
        <p:xfrm>
          <a:off x="1371600" y="949325"/>
          <a:ext cx="7658099" cy="56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/>
                <a:gridCol w="1347258"/>
                <a:gridCol w="1768537"/>
                <a:gridCol w="1351429"/>
              </a:tblGrid>
              <a:tr h="128953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6,385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6,385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                 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3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599390"/>
              </p:ext>
            </p:extLst>
          </p:nvPr>
        </p:nvGraphicFramePr>
        <p:xfrm>
          <a:off x="1295400" y="1066800"/>
          <a:ext cx="7620000" cy="523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752600"/>
                <a:gridCol w="1981200"/>
                <a:gridCol w="1676400"/>
              </a:tblGrid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104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</a:t>
                      </a:r>
                      <a:r>
                        <a:rPr lang="en-US" sz="20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3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$71.37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$(1.81)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920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 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(0.82)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 Use of Carryforward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$101.79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$101.67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$(0.13)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11339" y="228601"/>
            <a:ext cx="6418262" cy="838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3031"/>
              </p:ext>
            </p:extLst>
          </p:nvPr>
        </p:nvGraphicFramePr>
        <p:xfrm>
          <a:off x="13106401" y="2438400"/>
          <a:ext cx="399613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525" y="254000"/>
            <a:ext cx="6589713" cy="784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2016-17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897063" y="2133600"/>
            <a:ext cx="46037" cy="460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88680"/>
              </p:ext>
            </p:extLst>
          </p:nvPr>
        </p:nvGraphicFramePr>
        <p:xfrm>
          <a:off x="1208881" y="762000"/>
          <a:ext cx="8001000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923013"/>
              </p:ext>
            </p:extLst>
          </p:nvPr>
        </p:nvGraphicFramePr>
        <p:xfrm>
          <a:off x="1143000" y="914401"/>
          <a:ext cx="7620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2016-17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819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1CACE3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  <a:fontScheme name="Wisp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isp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12502</TotalTime>
  <Words>622</Words>
  <Application>Microsoft Office PowerPoint</Application>
  <PresentationFormat>On-screen Show (4:3)</PresentationFormat>
  <Paragraphs>294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Wisp</vt:lpstr>
      <vt:lpstr>      BUDGET PROPOSAL Education &amp; General Fund Fiscal Year 2016-17  </vt:lpstr>
      <vt:lpstr>Contents</vt:lpstr>
      <vt:lpstr>Assumptions</vt:lpstr>
      <vt:lpstr>2016-17 Enrollment &amp; Revenue Projections</vt:lpstr>
      <vt:lpstr>Fall Headcount </vt:lpstr>
      <vt:lpstr>Annualized FTE Enrollment </vt:lpstr>
      <vt:lpstr>Revenue </vt:lpstr>
      <vt:lpstr>2016-17 Revenue </vt:lpstr>
      <vt:lpstr>2016-17 Expenditure Projections</vt:lpstr>
      <vt:lpstr>Expenditures</vt:lpstr>
      <vt:lpstr>PowerPoint Presentation</vt:lpstr>
      <vt:lpstr>Salaries &amp; Benefits </vt:lpstr>
      <vt:lpstr>Employee Benefits  </vt:lpstr>
      <vt:lpstr>Compensation Analysis </vt:lpstr>
      <vt:lpstr>Non-Personnel Expenditures</vt:lpstr>
      <vt:lpstr>Non-Personnel Expenses </vt:lpstr>
      <vt:lpstr>Capital, Transfers &amp; Debt Service</vt:lpstr>
      <vt:lpstr>PowerPoint Presentation</vt:lpstr>
      <vt:lpstr> 2016-2017 University Operating Budget (All Funds)</vt:lpstr>
      <vt:lpstr>2016-17 University Budget</vt:lpstr>
      <vt:lpstr>Undergraduate Full-time,  In-State, Residential Student (Typical First-Year Student)</vt:lpstr>
      <vt:lpstr>PowerPoint Presentation</vt:lpstr>
      <vt:lpstr>Looking Ahead……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APSCUF MEET &amp; DISCUSS July 9, 2013  Prepared by:</dc:title>
  <dc:creator>Dbulzoni</dc:creator>
  <cp:lastModifiedBy>Deborah Morgan</cp:lastModifiedBy>
  <cp:revision>955</cp:revision>
  <cp:lastPrinted>2017-04-12T17:28:23Z</cp:lastPrinted>
  <dcterms:created xsi:type="dcterms:W3CDTF">2013-06-27T17:12:43Z</dcterms:created>
  <dcterms:modified xsi:type="dcterms:W3CDTF">2017-04-12T17:29:54Z</dcterms:modified>
</cp:coreProperties>
</file>