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88" r:id="rId5"/>
    <p:sldId id="287" r:id="rId6"/>
    <p:sldId id="281" r:id="rId7"/>
    <p:sldId id="276" r:id="rId8"/>
    <p:sldId id="273" r:id="rId9"/>
    <p:sldId id="283" r:id="rId10"/>
    <p:sldId id="277" r:id="rId11"/>
    <p:sldId id="297" r:id="rId12"/>
    <p:sldId id="293" r:id="rId13"/>
    <p:sldId id="304" r:id="rId14"/>
    <p:sldId id="271" r:id="rId15"/>
    <p:sldId id="298" r:id="rId16"/>
    <p:sldId id="274" r:id="rId17"/>
    <p:sldId id="289" r:id="rId18"/>
    <p:sldId id="302" r:id="rId19"/>
    <p:sldId id="294" r:id="rId20"/>
    <p:sldId id="300" r:id="rId21"/>
    <p:sldId id="303" r:id="rId22"/>
    <p:sldId id="266" r:id="rId2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5" autoAdjust="0"/>
    <p:restoredTop sz="71231" autoAdjust="0"/>
  </p:normalViewPr>
  <p:slideViewPr>
    <p:cSldViewPr>
      <p:cViewPr varScale="1">
        <p:scale>
          <a:sx n="78" d="100"/>
          <a:sy n="78" d="100"/>
        </p:scale>
        <p:origin x="136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300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375147444281061E-2"/>
          <c:y val="0.12183231638648789"/>
          <c:w val="0.9663122296854848"/>
          <c:h val="0.8477805079268258"/>
        </c:manualLayout>
      </c:layout>
      <c:pie3DChart>
        <c:varyColors val="1"/>
        <c:ser>
          <c:idx val="0"/>
          <c:order val="0"/>
          <c:tx>
            <c:strRef>
              <c:f>Sheet1!$F$13</c:f>
              <c:strCache>
                <c:ptCount val="1"/>
              </c:strCache>
            </c:strRef>
          </c:tx>
          <c:dPt>
            <c:idx val="0"/>
            <c:bubble3D val="0"/>
            <c:explosion val="35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</c:dPt>
          <c:dPt>
            <c:idx val="1"/>
            <c:bubble3D val="0"/>
            <c:explosion val="29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</c:dPt>
          <c:dPt>
            <c:idx val="2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</c:dPt>
          <c:dPt>
            <c:idx val="3"/>
            <c:bubble3D val="0"/>
            <c:spPr>
              <a:solidFill>
                <a:schemeClr val="accent2">
                  <a:lumMod val="60000"/>
                  <a:alpha val="90000"/>
                </a:schemeClr>
              </a:solidFill>
              <a:ln w="19050">
                <a:solidFill>
                  <a:schemeClr val="accent2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60000"/>
                    <a:lumMod val="75000"/>
                  </a:schemeClr>
                </a:contourClr>
              </a:sp3d>
            </c:spPr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1CACE3"/>
                </a:solidFill>
                <a:round/>
              </a:ln>
              <a:effectLst>
                <a:outerShdw blurRad="50800" dist="38100" dir="2700000" algn="tl" rotWithShape="0">
                  <a:srgbClr val="1CACE3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numRef>
              <c:f>Sheet1!$B$14:$B$17</c:f>
              <c:numCache>
                <c:formatCode>General</c:formatCode>
                <c:ptCount val="4"/>
              </c:numCache>
            </c:numRef>
          </c:cat>
          <c:val>
            <c:numRef>
              <c:f>Sheet1!$F$14:$F$17</c:f>
              <c:numCache>
                <c:formatCode>General</c:formatCode>
                <c:ptCount val="4"/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 anchor="t" anchorCtr="0"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133FB9E-B380-498F-8746-5849FF67F9B0}" type="datetimeFigureOut">
              <a:rPr lang="en-US"/>
              <a:pPr>
                <a:defRPr/>
              </a:pPr>
              <a:t>4/7/2017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3DF8272-7AEB-4FC1-8B2B-D9E7B9E2E7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309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1D660F-8D27-490C-A743-E80C417916C5}" type="datetimeFigureOut">
              <a:rPr lang="en-US"/>
              <a:pPr>
                <a:defRPr/>
              </a:pPr>
              <a:t>4/7/2017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 vert="horz" lIns="93172" tIns="46587" rIns="93172" bIns="46587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36DAC50-6E8F-45A7-BFF4-F1B75F00CC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83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689FDE-470A-4599-BBC2-231A5FFEEFEE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8729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4E4F6D-9826-4494-9803-CAE1804B1BA2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3352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6C7BBD-9DC2-4426-9C3A-1CE779280E3D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3629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E3809D-9559-49EA-87FC-2DDCBC44C3B7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8932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2F0387D-C288-4876-859D-5872AA247FBD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116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z="900" dirty="0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B7D78B-1573-4824-AAB3-829B0E46560C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9884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5D1F15-B618-4D52-A899-BA6990DB292C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7521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C46323-F171-48CA-8AC1-CA47A46976DC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0483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7E53DCA-1B8A-4AD1-87B4-B9CE71BB12F9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7258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7C48DE-6327-482C-87ED-4E26E2F27440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2829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4F091B-01EE-4969-A6CB-E7521DB4048B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1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02B421-8E22-4B6F-AD84-DCE4B31F5AC7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6020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B031858-6FC2-46FE-AB3B-8BFDB339051A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3527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50F0EB-CE02-485B-8A86-61FE132447C8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1487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581F41C-E3CA-4112-A262-FEEE68A04E2B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147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46DCADF-E559-418E-B46E-7AAA442B66A4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799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9EAB009-A902-4D12-B917-F843E738A3B8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473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995ED8B-DFEA-4E11-AC67-AC1FEB80A616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320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z="1100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6166E7-F16C-461B-A6C0-DE21F569B790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540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z="1100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B31DB98-9E15-4624-920D-BC910C4BD902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249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ADE0F4-5DC8-40A1-80AE-A46ED9CB2CC0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664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900" smtClean="0"/>
              <a:t>	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58EF25-1376-4C2F-A318-39B1A643B3A0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921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5799 w 8042"/>
              <a:gd name="T1" fmla="*/ 10000 h 10000"/>
              <a:gd name="T2" fmla="*/ 5961 w 8042"/>
              <a:gd name="T3" fmla="*/ 9880 h 10000"/>
              <a:gd name="T4" fmla="*/ 5988 w 8042"/>
              <a:gd name="T5" fmla="*/ 9820 h 10000"/>
              <a:gd name="T6" fmla="*/ 8042 w 8042"/>
              <a:gd name="T7" fmla="*/ 5260 h 10000"/>
              <a:gd name="T8" fmla="*/ 8042 w 8042"/>
              <a:gd name="T9" fmla="*/ 4721 h 10000"/>
              <a:gd name="T10" fmla="*/ 5988 w 8042"/>
              <a:gd name="T11" fmla="*/ 221 h 10000"/>
              <a:gd name="T12" fmla="*/ 5961 w 8042"/>
              <a:gd name="T13" fmla="*/ 160 h 10000"/>
              <a:gd name="T14" fmla="*/ 5799 w 8042"/>
              <a:gd name="T15" fmla="*/ 41 h 10000"/>
              <a:gd name="T16" fmla="*/ 18 w 8042"/>
              <a:gd name="T17" fmla="*/ 0 h 10000"/>
              <a:gd name="T18" fmla="*/ 0 w 8042"/>
              <a:gd name="T19" fmla="*/ 9991 h 10000"/>
              <a:gd name="T20" fmla="*/ 5799 w 8042"/>
              <a:gd name="T21" fmla="*/ 10000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77886-5816-45F4-80F7-42933948E2F6}" type="datetimeFigureOut">
              <a:rPr lang="en-US"/>
              <a:pPr>
                <a:defRPr/>
              </a:pPr>
              <a:t>4/7/2017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290C0-84C5-4298-9CDD-E4360A941B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304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375AA-B686-4D6F-9E64-6D73D4D70BE6}" type="datetimeFigureOut">
              <a:rPr lang="en-US"/>
              <a:pPr>
                <a:defRPr/>
              </a:pPr>
              <a:t>4/7/2017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DB5E4-8097-4861-B719-33CB03EA0E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63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D1074-7C12-4303-B8B2-F89412B55B03}" type="datetimeFigureOut">
              <a:rPr lang="en-US"/>
              <a:pPr>
                <a:defRPr/>
              </a:pPr>
              <a:t>4/7/2017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BD7DB-F8C7-4E1A-9497-CC4DBBFC4B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305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6B1D6-D7D6-4BEE-A6A8-05008F63A916}" type="datetimeFigureOut">
              <a:rPr lang="en-US"/>
              <a:pPr>
                <a:defRPr/>
              </a:pPr>
              <a:t>4/7/2017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BBE99-C940-44BE-A325-770E050F4D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91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2C055-9C8A-4392-A0CC-7F10265733C6}" type="datetimeFigureOut">
              <a:rPr lang="en-US"/>
              <a:pPr>
                <a:defRPr/>
              </a:pPr>
              <a:t>4/7/2017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CF7E2-3966-46EA-82C8-C6CC344C5A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473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D472F-9D26-4225-B526-A5690289B329}" type="datetimeFigureOut">
              <a:rPr lang="en-US"/>
              <a:pPr>
                <a:defRPr/>
              </a:pPr>
              <a:t>4/7/2017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13021-4218-4BD3-8439-A78FA91114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231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0F8E4-C6AA-436D-BF23-E4FCD1BC13E2}" type="datetimeFigureOut">
              <a:rPr lang="en-US"/>
              <a:pPr>
                <a:defRPr/>
              </a:pPr>
              <a:t>4/7/2017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1BC81-16D0-43D8-990C-A74AEBA625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259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0C52E-1005-475D-B53E-2FB9CC2CC0E8}" type="datetimeFigureOut">
              <a:rPr lang="en-US"/>
              <a:pPr>
                <a:defRPr/>
              </a:pPr>
              <a:t>4/7/2017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E4C9F-5F93-4A74-9C7D-0F1C31F8EA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557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E8B7B-4531-4260-ADC0-2C497A9F0B8B}" type="datetimeFigureOut">
              <a:rPr lang="en-US"/>
              <a:pPr>
                <a:defRPr/>
              </a:pPr>
              <a:t>4/7/2017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BFA46-20D6-4D33-8371-EB01DB009C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94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385EE-B6DE-4E7F-AB21-640FE4A813D4}" type="datetimeFigureOut">
              <a:rPr lang="en-US"/>
              <a:pPr>
                <a:defRPr/>
              </a:pPr>
              <a:t>4/7/2017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6ADE1-D0CB-4030-9773-99D0D0066B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64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42E41-3E58-475D-B382-73871284E12B}" type="datetimeFigureOut">
              <a:rPr lang="en-US"/>
              <a:pPr>
                <a:defRPr/>
              </a:pPr>
              <a:t>4/7/2017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E8FF-86E5-4D1D-9F42-68D4294581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272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6A91B-7E9B-46A2-A786-14EF943325AF}" type="datetimeFigureOut">
              <a:rPr lang="en-US"/>
              <a:pPr>
                <a:defRPr/>
              </a:pPr>
              <a:t>4/7/2017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6C526-1440-4C13-AB30-E2E4142A39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6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133FC-BA5D-4796-A812-B3F641ABBA56}" type="datetimeFigureOut">
              <a:rPr lang="en-US"/>
              <a:pPr>
                <a:defRPr/>
              </a:pPr>
              <a:t>4/7/2017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1B597-D3D6-4583-9FCC-AD6C53122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56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A2259-F85B-4D55-8A91-0B78372563F5}" type="datetimeFigureOut">
              <a:rPr lang="en-US"/>
              <a:pPr>
                <a:defRPr/>
              </a:pPr>
              <a:t>4/7/2017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F7DBA-A182-4F33-9F21-79D32BAF28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65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3FC60-96AD-44E5-9FFC-A60DEB98B3E8}" type="datetimeFigureOut">
              <a:rPr lang="en-US"/>
              <a:pPr>
                <a:defRPr/>
              </a:pPr>
              <a:t>4/7/2017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8D31D-125E-4091-B1D2-33A622F046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795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AC8A6-0D13-46E9-8AE2-E827A3E6136F}" type="datetimeFigureOut">
              <a:rPr lang="en-US"/>
              <a:pPr>
                <a:defRPr/>
              </a:pPr>
              <a:t>4/7/2017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864BD-0289-4C4C-B2AC-1CB6F6C808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08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C5DEE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6102"/>
            <a:chExt cx="1952625" cy="5677649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F29142-3799-4D61-AA51-5B281CF0864A}" type="datetimeFigureOut">
              <a:rPr lang="en-US"/>
              <a:pPr>
                <a:defRPr/>
              </a:pPr>
              <a:t>4/7/2017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</a:defRPr>
            </a:lvl1pPr>
          </a:lstStyle>
          <a:p>
            <a:pPr>
              <a:defRPr/>
            </a:pPr>
            <a:fld id="{0FA0BEE0-AABD-4058-A733-CFBACB1EE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1581AA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oleObject" Target="../embeddings/Microsoft_Excel_97-2003_Worksheet2.xls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png"/><Relationship Id="rId5" Type="http://schemas.openxmlformats.org/officeDocument/2006/relationships/oleObject" Target="../embeddings/Microsoft_Excel_97-2003_Worksheet3.xls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png"/><Relationship Id="rId5" Type="http://schemas.openxmlformats.org/officeDocument/2006/relationships/oleObject" Target="../embeddings/Microsoft_Excel_97-2003_Worksheet4.xls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png"/><Relationship Id="rId5" Type="http://schemas.openxmlformats.org/officeDocument/2006/relationships/oleObject" Target="../embeddings/Microsoft_Excel_97-2003_Worksheet5.xls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png"/><Relationship Id="rId5" Type="http://schemas.openxmlformats.org/officeDocument/2006/relationships/oleObject" Target="../embeddings/Microsoft_Excel_97-2003_Worksheet6.xls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png"/><Relationship Id="rId5" Type="http://schemas.openxmlformats.org/officeDocument/2006/relationships/oleObject" Target="../embeddings/Microsoft_Excel_97-2003_Worksheet7.xls"/><Relationship Id="rId4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1.png"/><Relationship Id="rId5" Type="http://schemas.openxmlformats.org/officeDocument/2006/relationships/oleObject" Target="../embeddings/Microsoft_Excel_97-2003_Worksheet8.xls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chart" Target="../charts/chart1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518525" cy="3221038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BUDGET PROPOSAL</a:t>
            </a:r>
            <a:b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 &amp; General Fund</a:t>
            </a:r>
            <a:b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 Year 2015-16</a:t>
            </a:r>
            <a:b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16063" y="4386263"/>
            <a:ext cx="6400800" cy="1066800"/>
          </a:xfrm>
        </p:spPr>
        <p:txBody>
          <a:bodyPr/>
          <a:lstStyle/>
          <a:p>
            <a:pPr algn="ctr"/>
            <a:r>
              <a:rPr lang="en-US" altLang="en-US" sz="2800" smtClean="0">
                <a:solidFill>
                  <a:schemeClr val="tx1"/>
                </a:solidFill>
                <a:latin typeface="Calibri" panose="020F0502020204030204" pitchFamily="34" charset="0"/>
              </a:rPr>
              <a:t>COUNCIL OF TRUSTEES MEETING</a:t>
            </a:r>
            <a:br>
              <a:rPr lang="en-US" altLang="en-US" sz="280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altLang="en-US" sz="2800" smtClean="0">
                <a:solidFill>
                  <a:schemeClr val="tx1"/>
                </a:solidFill>
                <a:latin typeface="Calibri" panose="020F0502020204030204" pitchFamily="34" charset="0"/>
              </a:rPr>
              <a:t>September 17, 2015</a:t>
            </a:r>
          </a:p>
          <a:p>
            <a:pPr algn="ctr"/>
            <a:endParaRPr lang="en-US" altLang="en-US" sz="280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20484" name="Picture 2" descr="C:\Users\Dbulzoni.ADMIN\AppData\Local\Microsoft\Windows\Temporary Internet Files\Content.Outlook\ODZBKNB1\ESU Logo Colo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535238"/>
            <a:ext cx="1279525" cy="167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Rectangle 3"/>
          <p:cNvSpPr>
            <a:spLocks noChangeArrowheads="1"/>
          </p:cNvSpPr>
          <p:nvPr/>
        </p:nvSpPr>
        <p:spPr bwMode="auto">
          <a:xfrm>
            <a:off x="1222375" y="6108700"/>
            <a:ext cx="35496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sz="1400">
                <a:latin typeface="Calibri" panose="020F0502020204030204" pitchFamily="34" charset="0"/>
              </a:rPr>
              <a:t>Deborah Morgan, Assistant Director of Budget</a:t>
            </a:r>
          </a:p>
          <a:p>
            <a:pPr eaLnBrk="1" hangingPunct="1"/>
            <a:r>
              <a:rPr lang="en-US" altLang="en-US" sz="1400">
                <a:latin typeface="Calibri" panose="020F0502020204030204" pitchFamily="34" charset="0"/>
              </a:rPr>
              <a:t>Donna Bulzoni, Director of Financial Affairs</a:t>
            </a:r>
          </a:p>
          <a:p>
            <a:pPr eaLnBrk="1" hangingPunct="1"/>
            <a:r>
              <a:rPr lang="en-US" altLang="en-US" sz="1400">
                <a:latin typeface="Calibri" panose="020F0502020204030204" pitchFamily="34" charset="0"/>
              </a:rPr>
              <a:t>Ken Long, VP for Administration &amp; Finance </a:t>
            </a:r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Chart 5"/>
          <p:cNvGraphicFramePr>
            <a:graphicFrameLocks/>
          </p:cNvGraphicFramePr>
          <p:nvPr/>
        </p:nvGraphicFramePr>
        <p:xfrm>
          <a:off x="1397000" y="1397000"/>
          <a:ext cx="7035800" cy="482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7" name="Chart" r:id="rId5" imgW="7041490" imgH="4828450" progId="Excel.Chart.8">
                  <p:embed/>
                </p:oleObj>
              </mc:Choice>
              <mc:Fallback>
                <p:oleObj name="Chart" r:id="rId5" imgW="7041490" imgH="4828450" progId="Excel.Chart.8">
                  <p:embed/>
                  <p:pic>
                    <p:nvPicPr>
                      <p:cNvPr id="0" name="Chart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0" y="1397000"/>
                        <a:ext cx="7035800" cy="482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1752600" y="381000"/>
            <a:ext cx="6324600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44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Salaries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519112"/>
          </a:xfrm>
        </p:spPr>
        <p:txBody>
          <a:bodyPr/>
          <a:lstStyle/>
          <a:p>
            <a:pPr algn="ctr"/>
            <a:r>
              <a:rPr lang="en-US" altLang="en-US" sz="4400" b="1" smtClean="0"/>
              <a:t>Salaries &amp; Benefits</a:t>
            </a:r>
            <a:r>
              <a:rPr lang="en-US" altLang="en-US" sz="4400" smtClean="0"/>
              <a:t/>
            </a:r>
            <a:br>
              <a:rPr lang="en-US" altLang="en-US" sz="4400" smtClean="0"/>
            </a:br>
            <a:endParaRPr lang="en-US" altLang="en-US" sz="4400" smtClean="0"/>
          </a:p>
        </p:txBody>
      </p:sp>
      <p:graphicFrame>
        <p:nvGraphicFramePr>
          <p:cNvPr id="40963" name="Content Placeholder 7"/>
          <p:cNvGraphicFramePr>
            <a:graphicFrameLocks noGrp="1"/>
          </p:cNvGraphicFramePr>
          <p:nvPr>
            <p:ph idx="1"/>
          </p:nvPr>
        </p:nvGraphicFramePr>
        <p:xfrm>
          <a:off x="1168400" y="1169988"/>
          <a:ext cx="8313738" cy="572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5" name="Chart" r:id="rId5" imgW="8321761" imgH="5730737" progId="Excel.Chart.8">
                  <p:embed/>
                </p:oleObj>
              </mc:Choice>
              <mc:Fallback>
                <p:oleObj name="Chart" r:id="rId5" imgW="8321761" imgH="5730737" progId="Excel.Chart.8">
                  <p:embed/>
                  <p:pic>
                    <p:nvPicPr>
                      <p:cNvPr id="0" name="Content Placeholder 7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400" y="1169988"/>
                        <a:ext cx="8313738" cy="5724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52400"/>
            <a:ext cx="6553200" cy="9144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9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Employee Benefits</a:t>
            </a:r>
            <a:br>
              <a:rPr lang="en-US" sz="49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3011" name="Content Placeholder 6"/>
          <p:cNvGraphicFramePr>
            <a:graphicFrameLocks noGrp="1"/>
          </p:cNvGraphicFramePr>
          <p:nvPr>
            <p:ph idx="1"/>
          </p:nvPr>
        </p:nvGraphicFramePr>
        <p:xfrm>
          <a:off x="635000" y="1168400"/>
          <a:ext cx="10617200" cy="558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3" name="Chart" r:id="rId5" imgW="10620152" imgH="5596613" progId="Excel.Chart.8">
                  <p:embed/>
                </p:oleObj>
              </mc:Choice>
              <mc:Fallback>
                <p:oleObj name="Chart" r:id="rId5" imgW="10620152" imgH="5596613" progId="Excel.Chart.8">
                  <p:embed/>
                  <p:pic>
                    <p:nvPicPr>
                      <p:cNvPr id="0" name="Content Placeholder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" y="1168400"/>
                        <a:ext cx="10617200" cy="558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6589713" cy="671513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Compensation Analysis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4400" dirty="0">
                <a:solidFill>
                  <a:schemeClr val="accent2">
                    <a:lumMod val="75000"/>
                  </a:schemeClr>
                </a:solidFill>
              </a:rPr>
            </a:b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5059" name="Content Placeholder 6"/>
          <p:cNvGraphicFramePr>
            <a:graphicFrameLocks noGrp="1"/>
          </p:cNvGraphicFramePr>
          <p:nvPr>
            <p:ph idx="1"/>
          </p:nvPr>
        </p:nvGraphicFramePr>
        <p:xfrm>
          <a:off x="1244600" y="1168400"/>
          <a:ext cx="7797800" cy="558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1" name="Chart" r:id="rId5" imgW="7803556" imgH="5596613" progId="Excel.Chart.8">
                  <p:embed/>
                </p:oleObj>
              </mc:Choice>
              <mc:Fallback>
                <p:oleObj name="Chart" r:id="rId5" imgW="7803556" imgH="5596613" progId="Excel.Chart.8">
                  <p:embed/>
                  <p:pic>
                    <p:nvPicPr>
                      <p:cNvPr id="0" name="Content Placeholder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600" y="1168400"/>
                        <a:ext cx="7797800" cy="558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2700"/>
            <a:ext cx="7543800" cy="8255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Non-Personnel Expenditures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3000" y="1371600"/>
          <a:ext cx="7696199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7637"/>
                <a:gridCol w="1586845"/>
                <a:gridCol w="1745529"/>
                <a:gridCol w="1666188"/>
              </a:tblGrid>
              <a:tr h="14337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6627" marR="8662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2014-15 Actual</a:t>
                      </a:r>
                      <a:endParaRPr lang="en-US" sz="2400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2015-16 Proposed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Budget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Change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426933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i="1" dirty="0" smtClean="0">
                          <a:latin typeface="Calibri" pitchFamily="34" charset="0"/>
                        </a:rPr>
                        <a:t>(in millions)</a:t>
                      </a:r>
                      <a:endParaRPr lang="en-US" sz="2000" b="1" i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</a:tr>
              <a:tr h="591138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</a:rPr>
                        <a:t>Operating Expenses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$12.84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$15.25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$2.41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</a:tr>
              <a:tr h="545548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</a:rPr>
                        <a:t>Student Aid</a:t>
                      </a: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2.49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2.54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0.05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</a:tr>
              <a:tr h="539083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</a:rPr>
                        <a:t>Foundation Support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0.62</a:t>
                      </a: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0.92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0.30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</a:tr>
              <a:tr h="483755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</a:rPr>
                        <a:t>Camps &amp; Conferences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1.60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1.42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(0.18)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</a:tr>
              <a:tr h="551793"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latin typeface="Calibri" pitchFamily="34" charset="0"/>
                        </a:rPr>
                        <a:t>Total</a:t>
                      </a:r>
                      <a:r>
                        <a:rPr lang="en-US" sz="2200" b="1" baseline="0" dirty="0" smtClean="0">
                          <a:latin typeface="Calibri" pitchFamily="34" charset="0"/>
                        </a:rPr>
                        <a:t> Expenditures</a:t>
                      </a:r>
                      <a:endParaRPr lang="en-US" sz="2200" b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>
                          <a:latin typeface="Calibri" pitchFamily="34" charset="0"/>
                        </a:rPr>
                        <a:t>$17.55</a:t>
                      </a:r>
                      <a:endParaRPr lang="en-US" sz="2200" b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>
                          <a:latin typeface="Calibri" pitchFamily="34" charset="0"/>
                        </a:rPr>
                        <a:t>$20.13</a:t>
                      </a:r>
                      <a:endParaRPr lang="en-US" sz="2200" b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>
                          <a:latin typeface="Calibri" pitchFamily="34" charset="0"/>
                        </a:rPr>
                        <a:t>$2.58</a:t>
                      </a:r>
                      <a:endParaRPr lang="en-US" sz="2200" b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6324600"/>
            <a:ext cx="409892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Note: Totals may vary due to rounding.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23888"/>
            <a:ext cx="6589713" cy="671512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Non-Personnel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 Expenses </a:t>
            </a:r>
            <a:endParaRPr lang="en-US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9155" name="Content Placeholder 6"/>
          <p:cNvGraphicFramePr>
            <a:graphicFrameLocks noGrp="1"/>
          </p:cNvGraphicFramePr>
          <p:nvPr>
            <p:ph idx="1"/>
          </p:nvPr>
        </p:nvGraphicFramePr>
        <p:xfrm>
          <a:off x="482600" y="1244600"/>
          <a:ext cx="8102600" cy="558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7" name="Chart" r:id="rId5" imgW="8108383" imgH="5590517" progId="Excel.Chart.8">
                  <p:embed/>
                </p:oleObj>
              </mc:Choice>
              <mc:Fallback>
                <p:oleObj name="Chart" r:id="rId5" imgW="8108383" imgH="5590517" progId="Excel.Chart.8">
                  <p:embed/>
                  <p:pic>
                    <p:nvPicPr>
                      <p:cNvPr id="0" name="Content Placeholder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600" y="1244600"/>
                        <a:ext cx="8102600" cy="558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90011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Capital, Transfers &amp; Debt Service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33500" y="1371600"/>
          <a:ext cx="7200901" cy="4576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404"/>
                <a:gridCol w="1674629"/>
                <a:gridCol w="1507165"/>
                <a:gridCol w="1339703"/>
              </a:tblGrid>
              <a:tr h="1955324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2014-15 Actual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2015-16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  <a:tr h="406924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2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(in millions)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en-US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</a:tr>
              <a:tr h="83888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&amp; Debt Service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$ 4.45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$ 4.35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$(.10)</a:t>
                      </a: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</a:tr>
              <a:tr h="69115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Transfers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7.33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</a:tr>
              <a:tr h="68447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$11.79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$ 8.59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$3.20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57313" y="6400800"/>
            <a:ext cx="4100512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Note: Totals may vary due to rounding.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250" name="Chart 3"/>
          <p:cNvGraphicFramePr>
            <a:graphicFrameLocks noGrp="1"/>
          </p:cNvGraphicFramePr>
          <p:nvPr/>
        </p:nvGraphicFramePr>
        <p:xfrm>
          <a:off x="177800" y="-50800"/>
          <a:ext cx="8761413" cy="680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2" name="Chart" r:id="rId5" imgW="8766808" imgH="6815919" progId="Excel.Chart.8">
                  <p:embed/>
                </p:oleObj>
              </mc:Choice>
              <mc:Fallback>
                <p:oleObj name="Chart" r:id="rId5" imgW="8766808" imgH="6815919" progId="Excel.Chart.8">
                  <p:embed/>
                  <p:pic>
                    <p:nvPicPr>
                      <p:cNvPr id="0" name="Chart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" y="-50800"/>
                        <a:ext cx="8761413" cy="680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01000" cy="22860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2015-2016</a:t>
            </a:r>
            <a:b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Operating Budget</a:t>
            </a:r>
            <a:endParaRPr lang="en-US" sz="5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5299" name="Picture 2" descr="C:\Users\Dbulzoni.ADMIN\AppData\Local\Microsoft\Windows\Temporary Internet Files\Content.Outlook\ODZBKNB1\ESU Logo Col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138" y="3810000"/>
            <a:ext cx="1279525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823912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2015-16 University Budget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7347" name="Content Placeholder 7"/>
          <p:cNvGraphicFramePr>
            <a:graphicFrameLocks noGrp="1"/>
          </p:cNvGraphicFramePr>
          <p:nvPr>
            <p:ph idx="1"/>
          </p:nvPr>
        </p:nvGraphicFramePr>
        <p:xfrm>
          <a:off x="1778000" y="1701800"/>
          <a:ext cx="7302500" cy="642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9" name="Chart" r:id="rId5" imgW="7309738" imgH="6431837" progId="Excel.Chart.8">
                  <p:embed/>
                </p:oleObj>
              </mc:Choice>
              <mc:Fallback>
                <p:oleObj name="Chart" r:id="rId5" imgW="7309738" imgH="6431837" progId="Excel.Chart.8">
                  <p:embed/>
                  <p:pic>
                    <p:nvPicPr>
                      <p:cNvPr id="0" name="Content Placeholder 7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0" y="1701800"/>
                        <a:ext cx="7302500" cy="642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55588"/>
            <a:ext cx="3694113" cy="9763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Contents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467600" cy="3352800"/>
          </a:xfrm>
        </p:spPr>
        <p:txBody>
          <a:bodyPr/>
          <a:lstStyle/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 smtClean="0">
                <a:solidFill>
                  <a:schemeClr val="tx1"/>
                </a:solidFill>
                <a:latin typeface="Calibri" panose="020F0502020204030204" pitchFamily="34" charset="0"/>
              </a:rPr>
              <a:t>Major Budget Assumptions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 smtClean="0">
                <a:solidFill>
                  <a:schemeClr val="tx1"/>
                </a:solidFill>
                <a:latin typeface="Calibri" panose="020F0502020204030204" pitchFamily="34" charset="0"/>
              </a:rPr>
              <a:t>Enrollment &amp; Revenue Projections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 smtClean="0">
                <a:solidFill>
                  <a:schemeClr val="tx1"/>
                </a:solidFill>
                <a:latin typeface="Calibri" panose="020F0502020204030204" pitchFamily="34" charset="0"/>
              </a:rPr>
              <a:t>Expenditure Projections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 smtClean="0">
                <a:solidFill>
                  <a:schemeClr val="tx1"/>
                </a:solidFill>
                <a:latin typeface="Calibri" panose="020F0502020204030204" pitchFamily="34" charset="0"/>
              </a:rPr>
              <a:t>Educational &amp; General Budget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 smtClean="0">
                <a:solidFill>
                  <a:schemeClr val="tx1"/>
                </a:solidFill>
                <a:latin typeface="Calibri" panose="020F0502020204030204" pitchFamily="34" charset="0"/>
              </a:rPr>
              <a:t>Total University Budget</a:t>
            </a:r>
          </a:p>
        </p:txBody>
      </p:sp>
      <p:pic>
        <p:nvPicPr>
          <p:cNvPr id="22532" name="Picture 2" descr="C:\Users\Dbulzoni.ADMIN\AppData\Local\Microsoft\Windows\Temporary Internet Files\Content.Outlook\ODZBKNB1\ESU Logo Colo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029200"/>
            <a:ext cx="1279525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772400" cy="13716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Undergraduate Full-time,</a:t>
            </a:r>
            <a:b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In-State, Residential Student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1524000"/>
          <a:ext cx="7924799" cy="4724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1"/>
                <a:gridCol w="2133600"/>
                <a:gridCol w="1904998"/>
              </a:tblGrid>
              <a:tr h="50666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Fees</a:t>
                      </a:r>
                      <a:endParaRPr lang="en-US" sz="20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2014-15</a:t>
                      </a:r>
                      <a:endParaRPr lang="en-US" sz="20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2015-16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Instructional</a:t>
                      </a:r>
                      <a:endParaRPr lang="en-US" sz="2000" baseline="30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   7,924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   8,202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General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Fees</a:t>
                      </a:r>
                      <a:endParaRPr lang="en-US" sz="20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1,128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1,148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Student Activity Fee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324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334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Room</a:t>
                      </a:r>
                      <a:endParaRPr lang="en-US" sz="2000" baseline="30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5,372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5.490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Board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2,608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2,636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$17,356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$17,810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279436"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Annual dollar increase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$454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Overall percent increase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2.6%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55588"/>
            <a:ext cx="6019800" cy="9763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Looking Ahead……</a:t>
            </a:r>
            <a:endParaRPr 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467600" cy="3733800"/>
          </a:xfrm>
        </p:spPr>
        <p:txBody>
          <a:bodyPr/>
          <a:lstStyle/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smtClean="0">
                <a:solidFill>
                  <a:schemeClr val="tx1"/>
                </a:solidFill>
                <a:latin typeface="Calibri" panose="020F0502020204030204" pitchFamily="34" charset="0"/>
              </a:rPr>
              <a:t>Enrollment 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smtClean="0">
                <a:solidFill>
                  <a:schemeClr val="tx1"/>
                </a:solidFill>
                <a:latin typeface="Calibri" panose="020F0502020204030204" pitchFamily="34" charset="0"/>
              </a:rPr>
              <a:t>State Support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smtClean="0">
                <a:solidFill>
                  <a:schemeClr val="tx1"/>
                </a:solidFill>
                <a:latin typeface="Calibri" panose="020F0502020204030204" pitchFamily="34" charset="0"/>
              </a:rPr>
              <a:t>Collective Bargaining Agreements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smtClean="0">
                <a:solidFill>
                  <a:schemeClr val="tx1"/>
                </a:solidFill>
                <a:latin typeface="Calibri" panose="020F0502020204030204" pitchFamily="34" charset="0"/>
              </a:rPr>
              <a:t>Retirement Cost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smtClean="0">
                <a:solidFill>
                  <a:schemeClr val="tx1"/>
                </a:solidFill>
                <a:latin typeface="Calibri" panose="020F0502020204030204" pitchFamily="34" charset="0"/>
              </a:rPr>
              <a:t>Facility Infrastructure</a:t>
            </a:r>
          </a:p>
        </p:txBody>
      </p:sp>
      <p:pic>
        <p:nvPicPr>
          <p:cNvPr id="61444" name="Picture 2" descr="C:\Users\Dbulzoni.ADMIN\AppData\Local\Microsoft\Windows\Temporary Internet Files\Content.Outlook\ODZBKNB1\ESU Logo Col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029200"/>
            <a:ext cx="1279525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138" y="609600"/>
            <a:ext cx="6588125" cy="13716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8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Questions?</a:t>
            </a:r>
            <a:endParaRPr lang="en-US" sz="8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3491" name="Picture 2" descr="C:\Users\Dbulzoni.ADMIN\AppData\Local\Microsoft\Windows\Temporary Internet Files\Content.Outlook\ODZBKNB1\ESU Logo Col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438400"/>
            <a:ext cx="1981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11430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27000"/>
                    </a:prstClr>
                  </a:outerShdw>
                </a:effectLst>
              </a:rPr>
              <a:t>Assumptions</a:t>
            </a:r>
            <a:endParaRPr lang="en-US" b="1" dirty="0">
              <a:solidFill>
                <a:schemeClr val="accent2">
                  <a:lumMod val="75000"/>
                </a:schemeClr>
              </a:solidFill>
              <a:effectLst>
                <a:outerShdw blurRad="50800" dist="38100" dir="18900000" algn="bl" rotWithShape="0">
                  <a:prstClr val="black">
                    <a:alpha val="27000"/>
                  </a:prst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219200" y="1098550"/>
          <a:ext cx="7543800" cy="5016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1010"/>
                <a:gridCol w="2106851"/>
                <a:gridCol w="2295939"/>
              </a:tblGrid>
              <a:tr h="1371670">
                <a:tc>
                  <a:txBody>
                    <a:bodyPr/>
                    <a:lstStyle/>
                    <a:p>
                      <a:endParaRPr lang="en-US" sz="20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2014-15 Budget</a:t>
                      </a:r>
                      <a:endParaRPr lang="en-US" sz="28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2015-16 Proposed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Budget</a:t>
                      </a:r>
                    </a:p>
                  </a:txBody>
                  <a:tcPr marT="45722" marB="45722">
                    <a:solidFill>
                      <a:srgbClr val="0070C0"/>
                    </a:solidFill>
                  </a:tcPr>
                </a:tc>
              </a:tr>
              <a:tr h="535711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Tuition</a:t>
                      </a:r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 Rate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3.0%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3.5%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Enrollment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1.6%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0.9%</a:t>
                      </a: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State Appropriation</a:t>
                      </a:r>
                      <a:r>
                        <a:rPr lang="en-US" sz="1800" dirty="0" smtClean="0">
                          <a:latin typeface="Calibri" panose="020F0502020204030204" pitchFamily="34" charset="0"/>
                        </a:rPr>
                        <a:t>*</a:t>
                      </a:r>
                      <a:endParaRPr lang="en-US" sz="1800" dirty="0">
                        <a:latin typeface="Calibri" pitchFamily="34" charset="0"/>
                      </a:endParaRPr>
                    </a:p>
                  </a:txBody>
                  <a:tcPr marT="45722" marB="45722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0.0%</a:t>
                      </a:r>
                      <a:endParaRPr lang="en-US" sz="28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T="45722" marB="45722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3.0%</a:t>
                      </a:r>
                    </a:p>
                  </a:txBody>
                  <a:tcPr marT="45722" marB="45722" anchor="ctr">
                    <a:solidFill>
                      <a:srgbClr val="CCCCFF"/>
                    </a:solidFill>
                  </a:tcPr>
                </a:tc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Salaries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4.5%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0.2%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Healthcare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4.8%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9.1%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Retirement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15.8%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11.6%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Utilities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3.6%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2.3%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24617" name="TextBox 2"/>
          <p:cNvSpPr txBox="1">
            <a:spLocks noChangeArrowheads="1"/>
          </p:cNvSpPr>
          <p:nvPr/>
        </p:nvSpPr>
        <p:spPr bwMode="auto">
          <a:xfrm>
            <a:off x="1600200" y="6400800"/>
            <a:ext cx="7010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*Does not reflect change in allocation formula.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001000" cy="18288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2015-16</a:t>
            </a:r>
            <a:b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Enrollment &amp; Revenue Projections</a:t>
            </a:r>
            <a:endParaRPr lang="en-US" sz="5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6627" name="Picture 2" descr="C:\Users\Dbulzoni.ADMIN\AppData\Local\Microsoft\Windows\Temporary Internet Files\Content.Outlook\ODZBKNB1\ESU Logo Colo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138" y="3810000"/>
            <a:ext cx="1279525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696200" cy="8001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Annualized FTE Enrollment</a:t>
            </a:r>
            <a:b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71600" y="949325"/>
          <a:ext cx="7658099" cy="5604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0875"/>
                <a:gridCol w="1347258"/>
                <a:gridCol w="1768537"/>
                <a:gridCol w="1351429"/>
              </a:tblGrid>
              <a:tr h="1289539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2014-15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</a:t>
                      </a: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2015-16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Budget</a:t>
                      </a: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0070C0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In-State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Undergrad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4,448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Out-of-State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Undergrad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1,372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1,361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(11)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In-State Graduate</a:t>
                      </a: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Out-of-State Graduate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(13)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FTE Enrollment</a:t>
                      </a: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6,328 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6,385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                    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1295400" y="1066800"/>
          <a:ext cx="7620000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1752600"/>
                <a:gridCol w="1981200"/>
                <a:gridCol w="1676400"/>
              </a:tblGrid>
              <a:tr h="152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2014-15 Actual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2015-16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  <a:tr h="401045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2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(in millions</a:t>
                      </a:r>
                      <a:r>
                        <a:rPr lang="en-US" sz="200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335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Tuition &amp; Fees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$74.72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$2.74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</a:tr>
              <a:tr h="9202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Appropriation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</a:tr>
              <a:tr h="5275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Income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(.22)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Revenue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97.79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$101.86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$4.07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57313" y="6400800"/>
            <a:ext cx="4100512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Note: Totals may vary due to rounding.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11338" y="228600"/>
            <a:ext cx="6588125" cy="1281113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2015-16 Revenue</a:t>
            </a:r>
            <a:b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 noGrp="1"/>
          </p:cNvGraphicFramePr>
          <p:nvPr/>
        </p:nvGraphicFramePr>
        <p:xfrm>
          <a:off x="13106401" y="2438400"/>
          <a:ext cx="399613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771" name="Chart 5"/>
          <p:cNvGraphicFramePr>
            <a:graphicFrameLocks/>
          </p:cNvGraphicFramePr>
          <p:nvPr/>
        </p:nvGraphicFramePr>
        <p:xfrm>
          <a:off x="635000" y="1397000"/>
          <a:ext cx="8394700" cy="541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5" name="Chart" r:id="rId7" imgW="8401016" imgH="5419814" progId="Excel.Chart.8">
                  <p:embed/>
                </p:oleObj>
              </mc:Choice>
              <mc:Fallback>
                <p:oleObj name="Chart" r:id="rId7" imgW="8401016" imgH="5419814" progId="Excel.Chart.8">
                  <p:embed/>
                  <p:pic>
                    <p:nvPicPr>
                      <p:cNvPr id="0" name="Chart 5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" y="1397000"/>
                        <a:ext cx="8394700" cy="541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525" y="254000"/>
            <a:ext cx="6589713" cy="784225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2015-16 Revenue</a:t>
            </a:r>
            <a:br>
              <a:rPr lang="en-US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1897063" y="2133600"/>
            <a:ext cx="46037" cy="460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001000" cy="18288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2015-16</a:t>
            </a:r>
            <a:b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Expenditure Projections</a:t>
            </a:r>
            <a:endParaRPr lang="en-US" sz="5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4819" name="Picture 2" descr="C:\Users\Dbulzoni.ADMIN\AppData\Local\Microsoft\Windows\Temporary Internet Files\Content.Outlook\ODZBKNB1\ESU Logo Col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138" y="3810000"/>
            <a:ext cx="1279525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563563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Expenditures</a:t>
            </a:r>
            <a:endParaRPr lang="en-US" sz="4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71600" y="1066800"/>
          <a:ext cx="7619999" cy="4625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600200"/>
                <a:gridCol w="1600200"/>
                <a:gridCol w="1447799"/>
              </a:tblGrid>
              <a:tr h="1523866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2014-15 Actual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2015-16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</a:tr>
              <a:tr h="380966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2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(in millions)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</a:tr>
              <a:tr h="68573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Benefits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$67.71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73.14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$5.43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53335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Non-Personnel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17.55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68573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Capital, Transfers 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&amp; 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Debt Service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(3.20)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1631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Expenditures</a:t>
                      </a: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97.04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$101.86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$4.82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57313" y="6400800"/>
            <a:ext cx="4100512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Note: Totals may vary due to rounding.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isp">
    <a:dk1>
      <a:sysClr val="windowText" lastClr="000000"/>
    </a:dk1>
    <a:lt1>
      <a:sysClr val="window" lastClr="FFFFFF"/>
    </a:lt1>
    <a:dk2>
      <a:srgbClr val="2E5369"/>
    </a:dk2>
    <a:lt2>
      <a:srgbClr val="CFE2E7"/>
    </a:lt2>
    <a:accent1>
      <a:srgbClr val="353535"/>
    </a:accent1>
    <a:accent2>
      <a:srgbClr val="1CACE3"/>
    </a:accent2>
    <a:accent3>
      <a:srgbClr val="265991"/>
    </a:accent3>
    <a:accent4>
      <a:srgbClr val="7E40CC"/>
    </a:accent4>
    <a:accent5>
      <a:srgbClr val="B927E9"/>
    </a:accent5>
    <a:accent6>
      <a:srgbClr val="E833BF"/>
    </a:accent6>
    <a:hlink>
      <a:srgbClr val="2DA0F1"/>
    </a:hlink>
    <a:folHlink>
      <a:srgbClr val="7ED1E6"/>
    </a:folHlink>
  </a:clrScheme>
  <a:fontScheme name="Wisp">
    <a:majorFont>
      <a:latin typeface="Century Gothic" panose="020B0502020202020204"/>
      <a:ea typeface=""/>
      <a:cs typeface=""/>
      <a:font script="Jpan" typeface="メイリオ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メイリオ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Wisp">
    <a:fillStyleLst>
      <a:solidFill>
        <a:schemeClr val="phClr"/>
      </a:solidFill>
      <a:solidFill>
        <a:schemeClr val="phClr">
          <a:tint val="70000"/>
          <a:lumMod val="104000"/>
        </a:schemeClr>
      </a:solidFill>
      <a:gradFill rotWithShape="1">
        <a:gsLst>
          <a:gs pos="0">
            <a:schemeClr val="phClr">
              <a:tint val="96000"/>
              <a:lumMod val="104000"/>
            </a:schemeClr>
          </a:gs>
          <a:gs pos="100000">
            <a:schemeClr val="phClr">
              <a:shade val="98000"/>
              <a:lumMod val="94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>
            <a:shade val="90000"/>
          </a:schemeClr>
        </a:solidFill>
        <a:prstDash val="solid"/>
      </a:ln>
      <a:ln w="15875" cap="rnd" cmpd="sng" algn="ctr">
        <a:solidFill>
          <a:schemeClr val="phClr"/>
        </a:solidFill>
        <a:prstDash val="solid"/>
      </a:ln>
      <a:ln w="2222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2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6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  <a:lumMod val="120000"/>
            </a:schemeClr>
          </a:gs>
          <a:gs pos="100000">
            <a:schemeClr val="phClr">
              <a:shade val="98000"/>
              <a:satMod val="120000"/>
              <a:lumMod val="98000"/>
            </a:schemeClr>
          </a:gs>
        </a:gsLst>
        <a:lin ang="5400000" scaled="0"/>
      </a:gradFill>
      <a:gradFill rotWithShape="1">
        <a:gsLst>
          <a:gs pos="0">
            <a:schemeClr val="phClr">
              <a:tint val="90000"/>
              <a:satMod val="92000"/>
              <a:lumMod val="120000"/>
            </a:schemeClr>
          </a:gs>
          <a:gs pos="100000">
            <a:schemeClr val="phClr">
              <a:shade val="98000"/>
              <a:satMod val="120000"/>
              <a:lumMod val="98000"/>
            </a:schemeClr>
          </a:gs>
        </a:gsLst>
        <a:path path="circle">
          <a:fillToRect l="50000" t="50000" r="100000" b="10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11233</TotalTime>
  <Words>465</Words>
  <Application>Microsoft Office PowerPoint</Application>
  <PresentationFormat>On-screen Show (4:3)</PresentationFormat>
  <Paragraphs>234</Paragraphs>
  <Slides>22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Century Gothic</vt:lpstr>
      <vt:lpstr>Wingdings 3</vt:lpstr>
      <vt:lpstr>Wisp</vt:lpstr>
      <vt:lpstr>Chart</vt:lpstr>
      <vt:lpstr>      BUDGET PROPOSAL Education &amp; General Fund Fiscal Year 2015-16  </vt:lpstr>
      <vt:lpstr>Contents</vt:lpstr>
      <vt:lpstr>Assumptions</vt:lpstr>
      <vt:lpstr>2015-16 Enrollment &amp; Revenue Projections</vt:lpstr>
      <vt:lpstr>Annualized FTE Enrollment </vt:lpstr>
      <vt:lpstr>2015-16 Revenue </vt:lpstr>
      <vt:lpstr>2015-16 Revenue </vt:lpstr>
      <vt:lpstr>2015-16 Expenditure Projections</vt:lpstr>
      <vt:lpstr>Expenditures</vt:lpstr>
      <vt:lpstr>PowerPoint Presentation</vt:lpstr>
      <vt:lpstr>Salaries &amp; Benefits </vt:lpstr>
      <vt:lpstr>Employee Benefits  </vt:lpstr>
      <vt:lpstr>Compensation Analysis </vt:lpstr>
      <vt:lpstr>Non-Personnel Expenditures</vt:lpstr>
      <vt:lpstr>Non-Personnel Expenses </vt:lpstr>
      <vt:lpstr>Capital, Transfers &amp; Debt Service</vt:lpstr>
      <vt:lpstr>PowerPoint Presentation</vt:lpstr>
      <vt:lpstr>2015-2016 University Operating Budget</vt:lpstr>
      <vt:lpstr>2015-16 University Budget</vt:lpstr>
      <vt:lpstr>Undergraduate Full-time,  In-State, Residential Student</vt:lpstr>
      <vt:lpstr>Looking Ahead……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APSCUF MEET &amp; DISCUSS July 9, 2013  Prepared by:</dc:title>
  <dc:creator>Dbulzoni</dc:creator>
  <cp:lastModifiedBy>Deborah Morgan</cp:lastModifiedBy>
  <cp:revision>878</cp:revision>
  <cp:lastPrinted>2015-09-16T15:55:07Z</cp:lastPrinted>
  <dcterms:created xsi:type="dcterms:W3CDTF">2013-06-27T17:12:43Z</dcterms:created>
  <dcterms:modified xsi:type="dcterms:W3CDTF">2017-04-07T18:02:19Z</dcterms:modified>
</cp:coreProperties>
</file>